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660" r:id="rId1"/>
  </p:sldMasterIdLst>
  <p:notesMasterIdLst>
    <p:notesMasterId r:id="rId28"/>
  </p:notesMasterIdLst>
  <p:sldIdLst>
    <p:sldId id="384" r:id="rId2"/>
    <p:sldId id="444" r:id="rId3"/>
    <p:sldId id="417" r:id="rId4"/>
    <p:sldId id="459" r:id="rId5"/>
    <p:sldId id="458" r:id="rId6"/>
    <p:sldId id="419" r:id="rId7"/>
    <p:sldId id="463" r:id="rId8"/>
    <p:sldId id="477" r:id="rId9"/>
    <p:sldId id="478" r:id="rId10"/>
    <p:sldId id="465" r:id="rId11"/>
    <p:sldId id="479" r:id="rId12"/>
    <p:sldId id="480" r:id="rId13"/>
    <p:sldId id="481" r:id="rId14"/>
    <p:sldId id="435" r:id="rId15"/>
    <p:sldId id="445" r:id="rId16"/>
    <p:sldId id="466" r:id="rId17"/>
    <p:sldId id="469" r:id="rId18"/>
    <p:sldId id="468" r:id="rId19"/>
    <p:sldId id="467" r:id="rId20"/>
    <p:sldId id="472" r:id="rId21"/>
    <p:sldId id="475" r:id="rId22"/>
    <p:sldId id="471" r:id="rId23"/>
    <p:sldId id="473" r:id="rId24"/>
    <p:sldId id="474" r:id="rId25"/>
    <p:sldId id="476" r:id="rId26"/>
    <p:sldId id="4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43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computer" initials="Sc" lastIdx="26" clrIdx="0">
    <p:extLst>
      <p:ext uri="{19B8F6BF-5375-455C-9EA6-DF929625EA0E}">
        <p15:presenceInfo xmlns:p15="http://schemas.microsoft.com/office/powerpoint/2012/main" userId="Super computer" providerId="None"/>
      </p:ext>
    </p:extLst>
  </p:cmAuthor>
  <p:cmAuthor id="2" name="Milou Vanmulken" initials="MV" lastIdx="2" clrIdx="1">
    <p:extLst>
      <p:ext uri="{19B8F6BF-5375-455C-9EA6-DF929625EA0E}">
        <p15:presenceInfo xmlns:p15="http://schemas.microsoft.com/office/powerpoint/2012/main" userId="Milou Vanmulken" providerId="None"/>
      </p:ext>
    </p:extLst>
  </p:cmAuthor>
  <p:cmAuthor id="3" name="Anna Flemming" initials="AF" lastIdx="15" clrIdx="2">
    <p:extLst>
      <p:ext uri="{19B8F6BF-5375-455C-9EA6-DF929625EA0E}">
        <p15:presenceInfo xmlns:p15="http://schemas.microsoft.com/office/powerpoint/2012/main" userId="Anna Flemming" providerId="None"/>
      </p:ext>
    </p:extLst>
  </p:cmAuthor>
  <p:cmAuthor id="4" name="Kaisa Toroskainen" initials="KT" lastIdx="4" clrIdx="3">
    <p:extLst>
      <p:ext uri="{19B8F6BF-5375-455C-9EA6-DF929625EA0E}">
        <p15:presenceInfo xmlns:p15="http://schemas.microsoft.com/office/powerpoint/2012/main" userId="Kaisa Toroskain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558335"/>
    <a:srgbClr val="4A6276"/>
    <a:srgbClr val="FF6F4C"/>
    <a:srgbClr val="8497B0"/>
    <a:srgbClr val="548235"/>
    <a:srgbClr val="C5E0B4"/>
    <a:srgbClr val="FFE699"/>
    <a:srgbClr val="A9D18E"/>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2" autoAdjust="0"/>
    <p:restoredTop sz="95161" autoAdjust="0"/>
  </p:normalViewPr>
  <p:slideViewPr>
    <p:cSldViewPr snapToGrid="0" showGuides="1">
      <p:cViewPr varScale="1">
        <p:scale>
          <a:sx n="90" d="100"/>
          <a:sy n="90" d="100"/>
        </p:scale>
        <p:origin x="928" y="200"/>
      </p:cViewPr>
      <p:guideLst>
        <p:guide orient="horz" pos="1321"/>
        <p:guide pos="4316"/>
      </p:guideLst>
    </p:cSldViewPr>
  </p:slideViewPr>
  <p:notesTextViewPr>
    <p:cViewPr>
      <p:scale>
        <a:sx n="75" d="100"/>
        <a:sy n="75" d="100"/>
      </p:scale>
      <p:origin x="0" y="0"/>
    </p:cViewPr>
  </p:notesTextViewPr>
  <p:notesViewPr>
    <p:cSldViewPr snapToGrid="0">
      <p:cViewPr varScale="1">
        <p:scale>
          <a:sx n="50" d="100"/>
          <a:sy n="50" d="100"/>
        </p:scale>
        <p:origin x="2624"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DA524-2292-4308-813E-0B589C5FF9B0}"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250E896B-7E2E-4760-85F2-29ADE03DFE56}">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b="1" dirty="0"/>
            <a:t>US: Dodd Frank 1504</a:t>
          </a:r>
          <a:endParaRPr lang="en-US" dirty="0"/>
        </a:p>
      </dgm:t>
    </dgm:pt>
    <dgm:pt modelId="{9BE5E81E-4475-4E02-AB89-2C00AA883309}" type="parTrans" cxnId="{AFF9D314-7500-48E3-8B4E-186A236AAB25}">
      <dgm:prSet/>
      <dgm:spPr/>
      <dgm:t>
        <a:bodyPr/>
        <a:lstStyle/>
        <a:p>
          <a:endParaRPr lang="en-US"/>
        </a:p>
      </dgm:t>
    </dgm:pt>
    <dgm:pt modelId="{16FECFDD-774A-4175-8BD2-5E7A0010AFAD}" type="sibTrans" cxnId="{AFF9D314-7500-48E3-8B4E-186A236AAB25}">
      <dgm:prSet/>
      <dgm:spPr/>
      <dgm:t>
        <a:bodyPr/>
        <a:lstStyle/>
        <a:p>
          <a:endParaRPr lang="en-US"/>
        </a:p>
      </dgm:t>
    </dgm:pt>
    <dgm:pt modelId="{A93E8A09-755A-4B6C-ADB0-73BC24F688BC}">
      <dgm:prSet/>
      <dgm:spPr/>
      <dgm:t>
        <a:bodyPr/>
        <a:lstStyle/>
        <a:p>
          <a:pPr rtl="0"/>
          <a:r>
            <a:rPr lang="en-US" b="1" dirty="0"/>
            <a:t>Canada ESTMA</a:t>
          </a:r>
        </a:p>
      </dgm:t>
    </dgm:pt>
    <dgm:pt modelId="{600FD447-75D8-487F-BE2D-BBDF86A99C3C}" type="parTrans" cxnId="{E2A9B8CA-87E2-460C-943E-88251B2DFA04}">
      <dgm:prSet/>
      <dgm:spPr/>
      <dgm:t>
        <a:bodyPr/>
        <a:lstStyle/>
        <a:p>
          <a:endParaRPr lang="en-US"/>
        </a:p>
      </dgm:t>
    </dgm:pt>
    <dgm:pt modelId="{91E27FD7-ED36-4A81-A506-B1ACE0F20910}" type="sibTrans" cxnId="{E2A9B8CA-87E2-460C-943E-88251B2DFA04}">
      <dgm:prSet/>
      <dgm:spPr/>
      <dgm:t>
        <a:bodyPr/>
        <a:lstStyle/>
        <a:p>
          <a:endParaRPr lang="en-US"/>
        </a:p>
      </dgm:t>
    </dgm:pt>
    <dgm:pt modelId="{24EDD4C5-44FA-41D6-AAEF-439F4D831206}">
      <dgm:prSet custT="1"/>
      <dgm:spPr/>
      <dgm:t>
        <a:bodyPr/>
        <a:lstStyle/>
        <a:p>
          <a:pPr rtl="0"/>
          <a:r>
            <a:rPr lang="en-US" sz="1500" b="0" dirty="0"/>
            <a:t>G8 commitment June 2013</a:t>
          </a:r>
        </a:p>
      </dgm:t>
    </dgm:pt>
    <dgm:pt modelId="{44617129-10A4-41F5-98C6-54B5D6B64566}" type="parTrans" cxnId="{2DE27CE3-29A0-4C3B-B91A-DE5E5D04F489}">
      <dgm:prSet/>
      <dgm:spPr/>
      <dgm:t>
        <a:bodyPr/>
        <a:lstStyle/>
        <a:p>
          <a:endParaRPr lang="en-US"/>
        </a:p>
      </dgm:t>
    </dgm:pt>
    <dgm:pt modelId="{5611CC6E-01BD-4ADE-8734-8BC680FB3896}" type="sibTrans" cxnId="{2DE27CE3-29A0-4C3B-B91A-DE5E5D04F489}">
      <dgm:prSet/>
      <dgm:spPr/>
      <dgm:t>
        <a:bodyPr/>
        <a:lstStyle/>
        <a:p>
          <a:endParaRPr lang="en-US"/>
        </a:p>
      </dgm:t>
    </dgm:pt>
    <dgm:pt modelId="{8D7B6CAC-4CC8-4CF6-AC6C-6BBF54A14C26}">
      <dgm:prSet custT="1"/>
      <dgm:spPr/>
      <dgm:t>
        <a:bodyPr/>
        <a:lstStyle/>
        <a:p>
          <a:pPr rtl="0"/>
          <a:r>
            <a:rPr lang="en-US" sz="1600" b="0" dirty="0"/>
            <a:t>Switzerland (draft law this week) / Ukraine…</a:t>
          </a:r>
        </a:p>
      </dgm:t>
    </dgm:pt>
    <dgm:pt modelId="{22F97051-0B0A-4187-B1A9-A8D47D2F4319}" type="parTrans" cxnId="{E9AACF30-2AB7-449E-A3F5-390DA077907F}">
      <dgm:prSet/>
      <dgm:spPr/>
      <dgm:t>
        <a:bodyPr/>
        <a:lstStyle/>
        <a:p>
          <a:endParaRPr lang="en-US"/>
        </a:p>
      </dgm:t>
    </dgm:pt>
    <dgm:pt modelId="{356B9AC1-6DBE-4397-856C-6140A7840103}" type="sibTrans" cxnId="{E9AACF30-2AB7-449E-A3F5-390DA077907F}">
      <dgm:prSet/>
      <dgm:spPr/>
      <dgm:t>
        <a:bodyPr/>
        <a:lstStyle/>
        <a:p>
          <a:endParaRPr lang="en-US"/>
        </a:p>
      </dgm:t>
    </dgm:pt>
    <dgm:pt modelId="{C2AF4C34-61C3-4B9E-8793-BCAC2B0F6F00}">
      <dgm:prSet custT="1"/>
      <dgm:spPr/>
      <dgm:t>
        <a:bodyPr/>
        <a:lstStyle/>
        <a:p>
          <a:pPr rtl="0"/>
          <a:r>
            <a:rPr lang="en-US" sz="1600" b="0" dirty="0"/>
            <a:t>Passed December 2013; in force January 2014</a:t>
          </a:r>
        </a:p>
      </dgm:t>
    </dgm:pt>
    <dgm:pt modelId="{4CD3286E-157B-4D97-8C3B-E366A0F455BD}" type="parTrans" cxnId="{3ED9892E-D346-4D8F-A46C-87995ABBB6C8}">
      <dgm:prSet/>
      <dgm:spPr/>
      <dgm:t>
        <a:bodyPr/>
        <a:lstStyle/>
        <a:p>
          <a:endParaRPr lang="en-US"/>
        </a:p>
      </dgm:t>
    </dgm:pt>
    <dgm:pt modelId="{06448720-E9F5-4FE5-A18C-425F1DC7F164}" type="sibTrans" cxnId="{3ED9892E-D346-4D8F-A46C-87995ABBB6C8}">
      <dgm:prSet/>
      <dgm:spPr/>
      <dgm:t>
        <a:bodyPr/>
        <a:lstStyle/>
        <a:p>
          <a:endParaRPr lang="en-US"/>
        </a:p>
      </dgm:t>
    </dgm:pt>
    <dgm:pt modelId="{233C5808-6F66-4054-B607-AA21C51728CB}">
      <dgm:prSet/>
      <dgm:spPr/>
      <dgm:t>
        <a:bodyPr/>
        <a:lstStyle/>
        <a:p>
          <a:pPr rtl="0"/>
          <a:r>
            <a:rPr lang="en-US" b="1" dirty="0"/>
            <a:t>Norwegian Regulation on Country By Country Reporting</a:t>
          </a:r>
          <a:endParaRPr lang="en-US" dirty="0">
            <a:solidFill>
              <a:schemeClr val="bg1"/>
            </a:solidFill>
          </a:endParaRPr>
        </a:p>
      </dgm:t>
    </dgm:pt>
    <dgm:pt modelId="{381D8C00-4BDC-4E0D-8D80-BC3604EA8876}" type="sibTrans" cxnId="{6A8A4E33-F567-4BB2-9DCE-E763CE371E6F}">
      <dgm:prSet/>
      <dgm:spPr/>
      <dgm:t>
        <a:bodyPr/>
        <a:lstStyle/>
        <a:p>
          <a:endParaRPr lang="en-US"/>
        </a:p>
      </dgm:t>
    </dgm:pt>
    <dgm:pt modelId="{95954C90-764F-424A-9CE2-7C970E67945A}" type="parTrans" cxnId="{6A8A4E33-F567-4BB2-9DCE-E763CE371E6F}">
      <dgm:prSet/>
      <dgm:spPr/>
      <dgm:t>
        <a:bodyPr/>
        <a:lstStyle/>
        <a:p>
          <a:endParaRPr lang="en-US"/>
        </a:p>
      </dgm:t>
    </dgm:pt>
    <dgm:pt modelId="{36FC13E3-3A2C-4798-8DAE-BB66AC5B3047}">
      <dgm:prSet/>
      <dgm:spPr/>
      <dgm:t>
        <a:bodyPr/>
        <a:lstStyle/>
        <a:p>
          <a:pPr rtl="0"/>
          <a:r>
            <a:rPr lang="en-US" b="1" dirty="0"/>
            <a:t>EU Accounting and Transparency Directives</a:t>
          </a:r>
          <a:endParaRPr lang="en-US" dirty="0"/>
        </a:p>
      </dgm:t>
    </dgm:pt>
    <dgm:pt modelId="{E9BB7A08-F789-4C39-9C97-B502E310EABD}" type="parTrans" cxnId="{1192C070-099C-49D5-B138-A4528ABF1FE3}">
      <dgm:prSet/>
      <dgm:spPr/>
      <dgm:t>
        <a:bodyPr/>
        <a:lstStyle/>
        <a:p>
          <a:endParaRPr lang="en-US"/>
        </a:p>
      </dgm:t>
    </dgm:pt>
    <dgm:pt modelId="{92B4BE41-A4C7-4D16-BC31-39381E0066F7}" type="sibTrans" cxnId="{1192C070-099C-49D5-B138-A4528ABF1FE3}">
      <dgm:prSet/>
      <dgm:spPr/>
      <dgm:t>
        <a:bodyPr/>
        <a:lstStyle/>
        <a:p>
          <a:endParaRPr lang="en-US"/>
        </a:p>
      </dgm:t>
    </dgm:pt>
    <dgm:pt modelId="{10F1F0CB-E9AD-4FC8-8CF0-E816B082654C}">
      <dgm:prSet custT="1"/>
      <dgm:spPr/>
      <dgm:t>
        <a:bodyPr/>
        <a:lstStyle/>
        <a:p>
          <a:pPr rtl="0"/>
          <a:r>
            <a:rPr lang="en-US" sz="1600" b="0" dirty="0"/>
            <a:t>Passed mid-2013; 28 EU countries had to transpose (implement) by mid-2015</a:t>
          </a:r>
        </a:p>
      </dgm:t>
    </dgm:pt>
    <dgm:pt modelId="{AF582DD6-47C2-4CDC-96C0-20D6F27823E7}" type="parTrans" cxnId="{06B07A94-CDA6-4543-B619-A705AECA8D7A}">
      <dgm:prSet/>
      <dgm:spPr/>
      <dgm:t>
        <a:bodyPr/>
        <a:lstStyle/>
        <a:p>
          <a:endParaRPr lang="en-US"/>
        </a:p>
      </dgm:t>
    </dgm:pt>
    <dgm:pt modelId="{9B63C3BB-6690-4096-899D-4F499DB8AE01}" type="sibTrans" cxnId="{06B07A94-CDA6-4543-B619-A705AECA8D7A}">
      <dgm:prSet/>
      <dgm:spPr/>
      <dgm:t>
        <a:bodyPr/>
        <a:lstStyle/>
        <a:p>
          <a:endParaRPr lang="en-US"/>
        </a:p>
      </dgm:t>
    </dgm:pt>
    <dgm:pt modelId="{868A6B24-89E4-4C8E-A2DB-DECD3DA66B62}">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600" b="0" dirty="0"/>
            <a:t>Payment disclosure by US-listed oil, gas, and mining companies at project level</a:t>
          </a:r>
        </a:p>
        <a:p>
          <a:pPr marL="0" marR="0" indent="0" defTabSz="914400" rtl="0" eaLnBrk="1" fontAlgn="auto" latinLnBrk="0" hangingPunct="1">
            <a:lnSpc>
              <a:spcPct val="100000"/>
            </a:lnSpc>
            <a:spcBef>
              <a:spcPts val="0"/>
            </a:spcBef>
            <a:spcAft>
              <a:spcPts val="0"/>
            </a:spcAft>
            <a:buClrTx/>
            <a:buSzTx/>
            <a:buFontTx/>
            <a:buNone/>
            <a:tabLst/>
            <a:defRPr/>
          </a:pPr>
          <a:endParaRPr lang="en-US" sz="1800" dirty="0"/>
        </a:p>
      </dgm:t>
    </dgm:pt>
    <dgm:pt modelId="{F7843BC0-E050-4529-AC9F-60DD47327E08}" type="parTrans" cxnId="{F6CB6023-CE59-40D4-918E-1D92328088D5}">
      <dgm:prSet/>
      <dgm:spPr/>
      <dgm:t>
        <a:bodyPr/>
        <a:lstStyle/>
        <a:p>
          <a:endParaRPr lang="en-GB"/>
        </a:p>
      </dgm:t>
    </dgm:pt>
    <dgm:pt modelId="{1B8CE7CA-81D2-4E4A-A69F-332D00D70524}" type="sibTrans" cxnId="{F6CB6023-CE59-40D4-918E-1D92328088D5}">
      <dgm:prSet/>
      <dgm:spPr/>
      <dgm:t>
        <a:bodyPr/>
        <a:lstStyle/>
        <a:p>
          <a:endParaRPr lang="en-GB"/>
        </a:p>
      </dgm:t>
    </dgm:pt>
    <dgm:pt modelId="{330717F5-8AA3-4715-88D7-4A77DDE9A5EC}">
      <dgm:prSet custT="1"/>
      <dgm:spPr/>
      <dgm:t>
        <a:bodyPr/>
        <a:lstStyle/>
        <a:p>
          <a:pPr rtl="0"/>
          <a:r>
            <a:rPr lang="en-US" sz="1600" b="0" dirty="0"/>
            <a:t>Consistent with 1504; also includes large private companies and logging companies / Approx. 150 companies</a:t>
          </a:r>
        </a:p>
      </dgm:t>
    </dgm:pt>
    <dgm:pt modelId="{0D8ADCDF-9D0E-485D-A63B-9B436DFA69DB}" type="parTrans" cxnId="{3EC6F647-F50F-4B05-A9A4-605DE3A2022F}">
      <dgm:prSet/>
      <dgm:spPr/>
      <dgm:t>
        <a:bodyPr/>
        <a:lstStyle/>
        <a:p>
          <a:endParaRPr lang="en-GB"/>
        </a:p>
      </dgm:t>
    </dgm:pt>
    <dgm:pt modelId="{0671EF30-67CE-48B6-9F7A-A81F3239B6F3}" type="sibTrans" cxnId="{3EC6F647-F50F-4B05-A9A4-605DE3A2022F}">
      <dgm:prSet/>
      <dgm:spPr/>
      <dgm:t>
        <a:bodyPr/>
        <a:lstStyle/>
        <a:p>
          <a:endParaRPr lang="en-GB"/>
        </a:p>
      </dgm:t>
    </dgm:pt>
    <dgm:pt modelId="{CD7769F5-A01B-4B35-AC1B-673AA9FF6816}">
      <dgm:prSet custT="1"/>
      <dgm:spPr/>
      <dgm:t>
        <a:bodyPr/>
        <a:lstStyle/>
        <a:p>
          <a:pPr rtl="0"/>
          <a:r>
            <a:rPr lang="en-US" sz="1500" b="0" dirty="0"/>
            <a:t>Extractive Sector Transparency Measures Act (private and listed companies)</a:t>
          </a:r>
        </a:p>
      </dgm:t>
    </dgm:pt>
    <dgm:pt modelId="{DE8D7905-1B6A-40B0-ADF8-11B5CA92FC86}" type="parTrans" cxnId="{C3974303-9E61-4A34-92FC-7981B1C1812B}">
      <dgm:prSet/>
      <dgm:spPr/>
      <dgm:t>
        <a:bodyPr/>
        <a:lstStyle/>
        <a:p>
          <a:endParaRPr lang="en-GB"/>
        </a:p>
      </dgm:t>
    </dgm:pt>
    <dgm:pt modelId="{C4D24E02-C94F-4321-9D3A-B7441BAD8D77}" type="sibTrans" cxnId="{C3974303-9E61-4A34-92FC-7981B1C1812B}">
      <dgm:prSet/>
      <dgm:spPr/>
      <dgm:t>
        <a:bodyPr/>
        <a:lstStyle/>
        <a:p>
          <a:endParaRPr lang="en-GB"/>
        </a:p>
      </dgm:t>
    </dgm:pt>
    <dgm:pt modelId="{1DC4695E-FC65-4EB2-BB22-0361BB8DBBC2}">
      <dgm:prSet custT="1"/>
      <dgm:spPr/>
      <dgm:t>
        <a:bodyPr/>
        <a:lstStyle/>
        <a:p>
          <a:pPr rtl="0"/>
          <a:r>
            <a:rPr lang="en-US" sz="1500" b="0" dirty="0"/>
            <a:t>Legislation Dec 2014; in force June 2015</a:t>
          </a:r>
        </a:p>
      </dgm:t>
    </dgm:pt>
    <dgm:pt modelId="{8155FAD9-47BB-4738-B709-0FC53B99EE0A}" type="parTrans" cxnId="{3D14C402-F2A8-4E4A-BBAE-1B7D79D72588}">
      <dgm:prSet/>
      <dgm:spPr/>
      <dgm:t>
        <a:bodyPr/>
        <a:lstStyle/>
        <a:p>
          <a:endParaRPr lang="en-GB"/>
        </a:p>
      </dgm:t>
    </dgm:pt>
    <dgm:pt modelId="{C18727AB-D71D-4E3E-89CA-89B4462792B5}" type="sibTrans" cxnId="{3D14C402-F2A8-4E4A-BBAE-1B7D79D72588}">
      <dgm:prSet/>
      <dgm:spPr/>
      <dgm:t>
        <a:bodyPr/>
        <a:lstStyle/>
        <a:p>
          <a:endParaRPr lang="en-GB"/>
        </a:p>
      </dgm:t>
    </dgm:pt>
    <dgm:pt modelId="{0EA24569-30A0-45BA-B2BF-3ED649347DAE}">
      <dgm:prSet custT="1"/>
      <dgm:spPr/>
      <dgm:t>
        <a:bodyPr/>
        <a:lstStyle/>
        <a:p>
          <a:pPr rtl="0"/>
          <a:r>
            <a:rPr lang="en-US" sz="1600" b="0" dirty="0"/>
            <a:t>Consistent with 1504/EU Directives</a:t>
          </a:r>
        </a:p>
      </dgm:t>
    </dgm:pt>
    <dgm:pt modelId="{313A3AD7-C625-46CD-A9A8-99498E4701A6}" type="parTrans" cxnId="{48FF65F1-6439-4EC7-B20B-333DAA307152}">
      <dgm:prSet/>
      <dgm:spPr/>
      <dgm:t>
        <a:bodyPr/>
        <a:lstStyle/>
        <a:p>
          <a:endParaRPr lang="en-US"/>
        </a:p>
      </dgm:t>
    </dgm:pt>
    <dgm:pt modelId="{4E37F00B-3BE4-4500-BE97-AEE3250AEC52}" type="sibTrans" cxnId="{48FF65F1-6439-4EC7-B20B-333DAA307152}">
      <dgm:prSet/>
      <dgm:spPr/>
      <dgm:t>
        <a:bodyPr/>
        <a:lstStyle/>
        <a:p>
          <a:endParaRPr lang="en-US"/>
        </a:p>
      </dgm:t>
    </dgm:pt>
    <dgm:pt modelId="{C50FC70F-A418-47A7-B839-E5CC319C714F}">
      <dgm:prSet custT="1"/>
      <dgm:spPr/>
      <dgm:t>
        <a:bodyPr/>
        <a:lstStyle/>
        <a:p>
          <a:pPr rtl="0"/>
          <a:r>
            <a:rPr lang="en-US" sz="1600" b="0" dirty="0"/>
            <a:t>Goes further: all subsidiaries, revenue, cost, investments</a:t>
          </a:r>
        </a:p>
      </dgm:t>
    </dgm:pt>
    <dgm:pt modelId="{6BA2E16E-4296-408D-AD93-4BCD66822025}" type="parTrans" cxnId="{20E99D12-2FF6-4B6A-A66F-D254C0350ACB}">
      <dgm:prSet/>
      <dgm:spPr/>
      <dgm:t>
        <a:bodyPr/>
        <a:lstStyle/>
        <a:p>
          <a:endParaRPr lang="en-US"/>
        </a:p>
      </dgm:t>
    </dgm:pt>
    <dgm:pt modelId="{C2617DE4-5375-49A9-BD79-98D4FAB7CF46}" type="sibTrans" cxnId="{20E99D12-2FF6-4B6A-A66F-D254C0350ACB}">
      <dgm:prSet/>
      <dgm:spPr/>
      <dgm:t>
        <a:bodyPr/>
        <a:lstStyle/>
        <a:p>
          <a:endParaRPr lang="en-US"/>
        </a:p>
      </dgm:t>
    </dgm:pt>
    <dgm:pt modelId="{68B84E96-593D-4EAC-974E-00FEF8C40A2C}">
      <dgm:prSet custT="1"/>
      <dgm:spPr/>
      <dgm:t>
        <a:bodyPr/>
        <a:lstStyle/>
        <a:p>
          <a:pPr rtl="0"/>
          <a:r>
            <a:rPr lang="en-US" sz="1600" b="0" dirty="0"/>
            <a:t>Australia – </a:t>
          </a:r>
          <a:r>
            <a:rPr lang="en-US" sz="1600" b="0" dirty="0" err="1"/>
            <a:t>Labour</a:t>
          </a:r>
          <a:r>
            <a:rPr lang="en-US" sz="1600" b="0" dirty="0"/>
            <a:t> Party commitment. General election?</a:t>
          </a:r>
        </a:p>
      </dgm:t>
    </dgm:pt>
    <dgm:pt modelId="{438DE584-950E-4058-AF9A-B44F86F3B74F}" type="parTrans" cxnId="{D5F342D7-39EE-4C26-AC9F-372680C516F0}">
      <dgm:prSet/>
      <dgm:spPr/>
      <dgm:t>
        <a:bodyPr/>
        <a:lstStyle/>
        <a:p>
          <a:endParaRPr lang="en-US"/>
        </a:p>
      </dgm:t>
    </dgm:pt>
    <dgm:pt modelId="{8F0461D0-B7A5-4607-928B-A5D57DBDF5B2}" type="sibTrans" cxnId="{D5F342D7-39EE-4C26-AC9F-372680C516F0}">
      <dgm:prSet/>
      <dgm:spPr/>
      <dgm:t>
        <a:bodyPr/>
        <a:lstStyle/>
        <a:p>
          <a:endParaRPr lang="en-US"/>
        </a:p>
      </dgm:t>
    </dgm:pt>
    <dgm:pt modelId="{DE6B6063-F352-477B-99D4-CEE2AE313258}">
      <dgm:prSet custT="1"/>
      <dgm:spPr/>
      <dgm:t>
        <a:bodyPr/>
        <a:lstStyle/>
        <a:p>
          <a:pPr rtl="0"/>
          <a:r>
            <a:rPr lang="en-US" sz="1600" b="0" dirty="0"/>
            <a:t>BRICS/MINT and other major economies?</a:t>
          </a:r>
        </a:p>
      </dgm:t>
    </dgm:pt>
    <dgm:pt modelId="{00D20C58-CF6F-428C-B98B-58C6E285429A}" type="parTrans" cxnId="{5BA0870A-C130-4C75-9D40-D90C76FE61CC}">
      <dgm:prSet/>
      <dgm:spPr/>
      <dgm:t>
        <a:bodyPr/>
        <a:lstStyle/>
        <a:p>
          <a:endParaRPr lang="en-US"/>
        </a:p>
      </dgm:t>
    </dgm:pt>
    <dgm:pt modelId="{40AD8BA0-BD48-4FE4-BD27-46B538E3A5FA}" type="sibTrans" cxnId="{5BA0870A-C130-4C75-9D40-D90C76FE61CC}">
      <dgm:prSet/>
      <dgm:spPr/>
      <dgm:t>
        <a:bodyPr/>
        <a:lstStyle/>
        <a:p>
          <a:endParaRPr lang="en-US"/>
        </a:p>
      </dgm:t>
    </dgm:pt>
    <dgm:pt modelId="{E7E945AE-9F64-44B8-9B9E-3D1FA14579B6}">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600" b="0" dirty="0"/>
            <a:t>Passed June 2010; initial 2012 SEC rules vacated, 2016 rules disapproved </a:t>
          </a:r>
        </a:p>
      </dgm:t>
    </dgm:pt>
    <dgm:pt modelId="{5DD7DFCF-6926-4B7A-9274-2634F1122048}" type="sibTrans" cxnId="{C3F9B3ED-C601-4825-8160-E6619123E08E}">
      <dgm:prSet/>
      <dgm:spPr/>
      <dgm:t>
        <a:bodyPr/>
        <a:lstStyle/>
        <a:p>
          <a:endParaRPr lang="en-US"/>
        </a:p>
      </dgm:t>
    </dgm:pt>
    <dgm:pt modelId="{59140841-9BCF-444C-860E-222F9FCE958E}" type="parTrans" cxnId="{C3F9B3ED-C601-4825-8160-E6619123E08E}">
      <dgm:prSet/>
      <dgm:spPr/>
      <dgm:t>
        <a:bodyPr/>
        <a:lstStyle/>
        <a:p>
          <a:endParaRPr lang="en-US"/>
        </a:p>
      </dgm:t>
    </dgm:pt>
    <dgm:pt modelId="{2C05C2B7-495A-486C-9BEF-C21B3B9C0CB3}">
      <dgm:prSet custT="1"/>
      <dgm:spPr/>
      <dgm:t>
        <a:bodyPr/>
        <a:lstStyle/>
        <a:p>
          <a:pPr rtl="0"/>
          <a:endParaRPr lang="en-US" sz="1500" b="0" dirty="0"/>
        </a:p>
      </dgm:t>
    </dgm:pt>
    <dgm:pt modelId="{DF5CC085-EE0E-4321-8DC2-D6E7A11C3A22}" type="parTrans" cxnId="{F404267B-0F89-4AC2-814E-1FEBE8E92F14}">
      <dgm:prSet/>
      <dgm:spPr/>
      <dgm:t>
        <a:bodyPr/>
        <a:lstStyle/>
        <a:p>
          <a:endParaRPr lang="en-US"/>
        </a:p>
      </dgm:t>
    </dgm:pt>
    <dgm:pt modelId="{4C555F23-F38C-4908-A8A1-422A6894F259}" type="sibTrans" cxnId="{F404267B-0F89-4AC2-814E-1FEBE8E92F14}">
      <dgm:prSet/>
      <dgm:spPr/>
      <dgm:t>
        <a:bodyPr/>
        <a:lstStyle/>
        <a:p>
          <a:endParaRPr lang="en-US"/>
        </a:p>
      </dgm:t>
    </dgm:pt>
    <dgm:pt modelId="{EA45642E-4334-4E29-A2A8-1DA5B9EF4E65}">
      <dgm:prSet custT="1"/>
      <dgm:spPr/>
      <dgm:t>
        <a:bodyPr/>
        <a:lstStyle/>
        <a:p>
          <a:pPr rtl="0"/>
          <a:r>
            <a:rPr lang="en-GB" sz="1500" b="0" dirty="0"/>
            <a:t>Approximately 400 reports</a:t>
          </a:r>
          <a:endParaRPr lang="en-US" sz="1500" b="0" dirty="0"/>
        </a:p>
      </dgm:t>
    </dgm:pt>
    <dgm:pt modelId="{BF5F00C6-F6D1-4C07-AA44-94282171B312}" type="parTrans" cxnId="{823A38A4-3F4F-4244-8D0E-37714F1F0D34}">
      <dgm:prSet/>
      <dgm:spPr/>
      <dgm:t>
        <a:bodyPr/>
        <a:lstStyle/>
        <a:p>
          <a:endParaRPr lang="en-US"/>
        </a:p>
      </dgm:t>
    </dgm:pt>
    <dgm:pt modelId="{0458F78A-5F8C-410D-B6D6-26211535E3E8}" type="sibTrans" cxnId="{823A38A4-3F4F-4244-8D0E-37714F1F0D34}">
      <dgm:prSet/>
      <dgm:spPr/>
      <dgm:t>
        <a:bodyPr/>
        <a:lstStyle/>
        <a:p>
          <a:endParaRPr lang="en-US"/>
        </a:p>
      </dgm:t>
    </dgm:pt>
    <dgm:pt modelId="{6A083F77-6C0C-488B-980C-894ED296C807}">
      <dgm:prSet/>
      <dgm:spPr/>
      <dgm:t>
        <a:bodyPr/>
        <a:lstStyle/>
        <a:p>
          <a:pPr rtl="0"/>
          <a:r>
            <a:rPr lang="en-US" b="1" dirty="0"/>
            <a:t>Going global…?</a:t>
          </a:r>
        </a:p>
      </dgm:t>
    </dgm:pt>
    <dgm:pt modelId="{14948D6D-4B90-4E94-A0AD-2FB665BEA5EA}" type="sibTrans" cxnId="{58E2457F-BBCC-466D-8F4A-C1779F1B5F57}">
      <dgm:prSet/>
      <dgm:spPr/>
      <dgm:t>
        <a:bodyPr/>
        <a:lstStyle/>
        <a:p>
          <a:endParaRPr lang="en-US"/>
        </a:p>
      </dgm:t>
    </dgm:pt>
    <dgm:pt modelId="{65D509A9-C125-4FDD-9EBD-3D0C0732FA3D}" type="parTrans" cxnId="{58E2457F-BBCC-466D-8F4A-C1779F1B5F57}">
      <dgm:prSet/>
      <dgm:spPr/>
      <dgm:t>
        <a:bodyPr/>
        <a:lstStyle/>
        <a:p>
          <a:endParaRPr lang="en-US"/>
        </a:p>
      </dgm:t>
    </dgm:pt>
    <dgm:pt modelId="{483554C2-4414-46B7-BE98-9CD40D21A863}">
      <dgm:prSet custT="1"/>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sz="1800" dirty="0"/>
            <a:t>New rules due by Feb 2018; also repeal Bill in Congress</a:t>
          </a:r>
        </a:p>
      </dgm:t>
    </dgm:pt>
    <dgm:pt modelId="{A38D66DC-4CC1-47E2-B99A-631AF4EFF38C}" type="parTrans" cxnId="{1FFA7AF2-BCC3-46C8-8039-478C9A1ED9CC}">
      <dgm:prSet/>
      <dgm:spPr/>
      <dgm:t>
        <a:bodyPr/>
        <a:lstStyle/>
        <a:p>
          <a:endParaRPr lang="en-US"/>
        </a:p>
      </dgm:t>
    </dgm:pt>
    <dgm:pt modelId="{3D6D20CD-61CD-441B-8EAF-80CEE82A5637}" type="sibTrans" cxnId="{1FFA7AF2-BCC3-46C8-8039-478C9A1ED9CC}">
      <dgm:prSet/>
      <dgm:spPr/>
      <dgm:t>
        <a:bodyPr/>
        <a:lstStyle/>
        <a:p>
          <a:endParaRPr lang="en-US"/>
        </a:p>
      </dgm:t>
    </dgm:pt>
    <dgm:pt modelId="{879293DD-59D4-4182-9783-EC3E9DE737FE}" type="pres">
      <dgm:prSet presAssocID="{BC9DA524-2292-4308-813E-0B589C5FF9B0}" presName="Name0" presStyleCnt="0">
        <dgm:presLayoutVars>
          <dgm:dir/>
          <dgm:animLvl val="lvl"/>
          <dgm:resizeHandles/>
        </dgm:presLayoutVars>
      </dgm:prSet>
      <dgm:spPr/>
    </dgm:pt>
    <dgm:pt modelId="{88DF04D8-3889-45CD-A578-5FB38CFD263C}" type="pres">
      <dgm:prSet presAssocID="{250E896B-7E2E-4760-85F2-29ADE03DFE56}" presName="linNode" presStyleCnt="0"/>
      <dgm:spPr/>
    </dgm:pt>
    <dgm:pt modelId="{5E467BC8-90AB-48CB-84B1-6439BCE582AD}" type="pres">
      <dgm:prSet presAssocID="{250E896B-7E2E-4760-85F2-29ADE03DFE56}" presName="parentShp" presStyleLbl="node1" presStyleIdx="0" presStyleCnt="5" custScaleX="80409" custLinFactNeighborY="12822">
        <dgm:presLayoutVars>
          <dgm:bulletEnabled val="1"/>
        </dgm:presLayoutVars>
      </dgm:prSet>
      <dgm:spPr/>
    </dgm:pt>
    <dgm:pt modelId="{2E06DF4B-B7D3-4D3B-81C0-0DBA6881364D}" type="pres">
      <dgm:prSet presAssocID="{250E896B-7E2E-4760-85F2-29ADE03DFE56}" presName="childShp" presStyleLbl="bgAccFollowNode1" presStyleIdx="0" presStyleCnt="5" custScaleX="133596" custScaleY="110144" custLinFactNeighborX="-189" custLinFactNeighborY="16671">
        <dgm:presLayoutVars>
          <dgm:bulletEnabled val="1"/>
        </dgm:presLayoutVars>
      </dgm:prSet>
      <dgm:spPr/>
    </dgm:pt>
    <dgm:pt modelId="{021A5524-B909-4008-AB8C-892A7C1D36BD}" type="pres">
      <dgm:prSet presAssocID="{16FECFDD-774A-4175-8BD2-5E7A0010AFAD}" presName="spacing" presStyleCnt="0"/>
      <dgm:spPr/>
    </dgm:pt>
    <dgm:pt modelId="{8CF538FC-F9B8-4197-AD85-1F289DBF9715}" type="pres">
      <dgm:prSet presAssocID="{36FC13E3-3A2C-4798-8DAE-BB66AC5B3047}" presName="linNode" presStyleCnt="0"/>
      <dgm:spPr/>
    </dgm:pt>
    <dgm:pt modelId="{E14B2ACE-E5AB-41C8-82C2-2F67825CF1A7}" type="pres">
      <dgm:prSet presAssocID="{36FC13E3-3A2C-4798-8DAE-BB66AC5B3047}" presName="parentShp" presStyleLbl="node1" presStyleIdx="1" presStyleCnt="5" custScaleX="94918">
        <dgm:presLayoutVars>
          <dgm:bulletEnabled val="1"/>
        </dgm:presLayoutVars>
      </dgm:prSet>
      <dgm:spPr/>
    </dgm:pt>
    <dgm:pt modelId="{0C975CAD-7FAC-475F-9620-1DA4E61BE817}" type="pres">
      <dgm:prSet presAssocID="{36FC13E3-3A2C-4798-8DAE-BB66AC5B3047}" presName="childShp" presStyleLbl="bgAccFollowNode1" presStyleIdx="1" presStyleCnt="5" custScaleX="119892">
        <dgm:presLayoutVars>
          <dgm:bulletEnabled val="1"/>
        </dgm:presLayoutVars>
      </dgm:prSet>
      <dgm:spPr/>
    </dgm:pt>
    <dgm:pt modelId="{4663C67F-B994-4DB7-97FF-6B4C326AD327}" type="pres">
      <dgm:prSet presAssocID="{92B4BE41-A4C7-4D16-BC31-39381E0066F7}" presName="spacing" presStyleCnt="0"/>
      <dgm:spPr/>
    </dgm:pt>
    <dgm:pt modelId="{05B4BA0C-FC2F-4013-8126-259EBFE0915C}" type="pres">
      <dgm:prSet presAssocID="{233C5808-6F66-4054-B607-AA21C51728CB}" presName="linNode" presStyleCnt="0"/>
      <dgm:spPr/>
    </dgm:pt>
    <dgm:pt modelId="{5FFB9F79-7E90-4EED-BFA9-F41DDB75FD5C}" type="pres">
      <dgm:prSet presAssocID="{233C5808-6F66-4054-B607-AA21C51728CB}" presName="parentShp" presStyleLbl="node1" presStyleIdx="2" presStyleCnt="5" custLinFactNeighborY="-7327">
        <dgm:presLayoutVars>
          <dgm:bulletEnabled val="1"/>
        </dgm:presLayoutVars>
      </dgm:prSet>
      <dgm:spPr/>
    </dgm:pt>
    <dgm:pt modelId="{19EE50E0-8DE5-41CF-88E2-26F8FCD747AC}" type="pres">
      <dgm:prSet presAssocID="{233C5808-6F66-4054-B607-AA21C51728CB}" presName="childShp" presStyleLbl="bgAccFollowNode1" presStyleIdx="2" presStyleCnt="5" custLinFactNeighborY="-7327">
        <dgm:presLayoutVars>
          <dgm:bulletEnabled val="1"/>
        </dgm:presLayoutVars>
      </dgm:prSet>
      <dgm:spPr/>
    </dgm:pt>
    <dgm:pt modelId="{12BC4CB5-DE96-49FA-8267-EFC6B88A8D4C}" type="pres">
      <dgm:prSet presAssocID="{381D8C00-4BDC-4E0D-8D80-BC3604EA8876}" presName="spacing" presStyleCnt="0"/>
      <dgm:spPr/>
    </dgm:pt>
    <dgm:pt modelId="{90517B26-DFA5-4121-8675-B4FF6C9155B9}" type="pres">
      <dgm:prSet presAssocID="{A93E8A09-755A-4B6C-ADB0-73BC24F688BC}" presName="linNode" presStyleCnt="0"/>
      <dgm:spPr/>
    </dgm:pt>
    <dgm:pt modelId="{DBCC92EA-4A91-45F0-A668-2A022BD59E14}" type="pres">
      <dgm:prSet presAssocID="{A93E8A09-755A-4B6C-ADB0-73BC24F688BC}" presName="parentShp" presStyleLbl="node1" presStyleIdx="3" presStyleCnt="5" custLinFactNeighborY="-30570">
        <dgm:presLayoutVars>
          <dgm:bulletEnabled val="1"/>
        </dgm:presLayoutVars>
      </dgm:prSet>
      <dgm:spPr/>
    </dgm:pt>
    <dgm:pt modelId="{6293D072-7253-40FA-A14C-8830C20194CC}" type="pres">
      <dgm:prSet presAssocID="{A93E8A09-755A-4B6C-ADB0-73BC24F688BC}" presName="childShp" presStyleLbl="bgAccFollowNode1" presStyleIdx="3" presStyleCnt="5" custScaleX="166872" custScaleY="132523" custLinFactNeighborX="188" custLinFactNeighborY="-28036">
        <dgm:presLayoutVars>
          <dgm:bulletEnabled val="1"/>
        </dgm:presLayoutVars>
      </dgm:prSet>
      <dgm:spPr/>
    </dgm:pt>
    <dgm:pt modelId="{AA10C826-29A9-44C5-8221-FADDB41354E9}" type="pres">
      <dgm:prSet presAssocID="{91E27FD7-ED36-4A81-A506-B1ACE0F20910}" presName="spacing" presStyleCnt="0"/>
      <dgm:spPr/>
    </dgm:pt>
    <dgm:pt modelId="{17E34F7B-F81E-44B0-A79C-DE904BE33F6F}" type="pres">
      <dgm:prSet presAssocID="{6A083F77-6C0C-488B-980C-894ED296C807}" presName="linNode" presStyleCnt="0"/>
      <dgm:spPr/>
    </dgm:pt>
    <dgm:pt modelId="{B892433A-367C-4809-BD6F-14012E951EB2}" type="pres">
      <dgm:prSet presAssocID="{6A083F77-6C0C-488B-980C-894ED296C807}" presName="parentShp" presStyleLbl="node1" presStyleIdx="4" presStyleCnt="5" custLinFactNeighborY="-53743">
        <dgm:presLayoutVars>
          <dgm:bulletEnabled val="1"/>
        </dgm:presLayoutVars>
      </dgm:prSet>
      <dgm:spPr/>
    </dgm:pt>
    <dgm:pt modelId="{C1F7C738-7555-41E7-87BA-0C1614456939}" type="pres">
      <dgm:prSet presAssocID="{6A083F77-6C0C-488B-980C-894ED296C807}" presName="childShp" presStyleLbl="bgAccFollowNode1" presStyleIdx="4" presStyleCnt="5" custLinFactNeighborY="-51610">
        <dgm:presLayoutVars>
          <dgm:bulletEnabled val="1"/>
        </dgm:presLayoutVars>
      </dgm:prSet>
      <dgm:spPr/>
    </dgm:pt>
  </dgm:ptLst>
  <dgm:cxnLst>
    <dgm:cxn modelId="{3D14C402-F2A8-4E4A-BBAE-1B7D79D72588}" srcId="{A93E8A09-755A-4B6C-ADB0-73BC24F688BC}" destId="{1DC4695E-FC65-4EB2-BB22-0361BB8DBBC2}" srcOrd="2" destOrd="0" parTransId="{8155FAD9-47BB-4738-B709-0FC53B99EE0A}" sibTransId="{C18727AB-D71D-4E3E-89CA-89B4462792B5}"/>
    <dgm:cxn modelId="{C3974303-9E61-4A34-92FC-7981B1C1812B}" srcId="{A93E8A09-755A-4B6C-ADB0-73BC24F688BC}" destId="{CD7769F5-A01B-4B35-AC1B-673AA9FF6816}" srcOrd="1" destOrd="0" parTransId="{DE8D7905-1B6A-40B0-ADF8-11B5CA92FC86}" sibTransId="{C4D24E02-C94F-4321-9D3A-B7441BAD8D77}"/>
    <dgm:cxn modelId="{5BA0870A-C130-4C75-9D40-D90C76FE61CC}" srcId="{6A083F77-6C0C-488B-980C-894ED296C807}" destId="{DE6B6063-F352-477B-99D4-CEE2AE313258}" srcOrd="2" destOrd="0" parTransId="{00D20C58-CF6F-428C-B98B-58C6E285429A}" sibTransId="{40AD8BA0-BD48-4FE4-BD27-46B538E3A5FA}"/>
    <dgm:cxn modelId="{20E99D12-2FF6-4B6A-A66F-D254C0350ACB}" srcId="{233C5808-6F66-4054-B607-AA21C51728CB}" destId="{C50FC70F-A418-47A7-B839-E5CC319C714F}" srcOrd="2" destOrd="0" parTransId="{6BA2E16E-4296-408D-AD93-4BCD66822025}" sibTransId="{C2617DE4-5375-49A9-BD79-98D4FAB7CF46}"/>
    <dgm:cxn modelId="{AFF9D314-7500-48E3-8B4E-186A236AAB25}" srcId="{BC9DA524-2292-4308-813E-0B589C5FF9B0}" destId="{250E896B-7E2E-4760-85F2-29ADE03DFE56}" srcOrd="0" destOrd="0" parTransId="{9BE5E81E-4475-4E02-AB89-2C00AA883309}" sibTransId="{16FECFDD-774A-4175-8BD2-5E7A0010AFAD}"/>
    <dgm:cxn modelId="{ACC8FA1A-E670-41BC-AD60-28D4593FC948}" type="presOf" srcId="{CD7769F5-A01B-4B35-AC1B-673AA9FF6816}" destId="{6293D072-7253-40FA-A14C-8830C20194CC}" srcOrd="0" destOrd="1" presId="urn:microsoft.com/office/officeart/2005/8/layout/vList6"/>
    <dgm:cxn modelId="{F6CB6023-CE59-40D4-918E-1D92328088D5}" srcId="{250E896B-7E2E-4760-85F2-29ADE03DFE56}" destId="{868A6B24-89E4-4C8E-A2DB-DECD3DA66B62}" srcOrd="2" destOrd="0" parTransId="{F7843BC0-E050-4529-AC9F-60DD47327E08}" sibTransId="{1B8CE7CA-81D2-4E4A-A69F-332D00D70524}"/>
    <dgm:cxn modelId="{3ED9892E-D346-4D8F-A46C-87995ABBB6C8}" srcId="{233C5808-6F66-4054-B607-AA21C51728CB}" destId="{C2AF4C34-61C3-4B9E-8793-BCAC2B0F6F00}" srcOrd="0" destOrd="0" parTransId="{4CD3286E-157B-4D97-8C3B-E366A0F455BD}" sibTransId="{06448720-E9F5-4FE5-A18C-425F1DC7F164}"/>
    <dgm:cxn modelId="{E9AACF30-2AB7-449E-A3F5-390DA077907F}" srcId="{6A083F77-6C0C-488B-980C-894ED296C807}" destId="{8D7B6CAC-4CC8-4CF6-AC6C-6BBF54A14C26}" srcOrd="0" destOrd="0" parTransId="{22F97051-0B0A-4187-B1A9-A8D47D2F4319}" sibTransId="{356B9AC1-6DBE-4397-856C-6140A7840103}"/>
    <dgm:cxn modelId="{6A8A4E33-F567-4BB2-9DCE-E763CE371E6F}" srcId="{BC9DA524-2292-4308-813E-0B589C5FF9B0}" destId="{233C5808-6F66-4054-B607-AA21C51728CB}" srcOrd="2" destOrd="0" parTransId="{95954C90-764F-424A-9CE2-7C970E67945A}" sibTransId="{381D8C00-4BDC-4E0D-8D80-BC3604EA8876}"/>
    <dgm:cxn modelId="{ECC0F43D-2772-4B47-854D-D06BCBF0ABCF}" type="presOf" srcId="{868A6B24-89E4-4C8E-A2DB-DECD3DA66B62}" destId="{2E06DF4B-B7D3-4D3B-81C0-0DBA6881364D}" srcOrd="0" destOrd="2" presId="urn:microsoft.com/office/officeart/2005/8/layout/vList6"/>
    <dgm:cxn modelId="{3EC6F647-F50F-4B05-A9A4-605DE3A2022F}" srcId="{36FC13E3-3A2C-4798-8DAE-BB66AC5B3047}" destId="{330717F5-8AA3-4715-88D7-4A77DDE9A5EC}" srcOrd="1" destOrd="0" parTransId="{0D8ADCDF-9D0E-485D-A63B-9B436DFA69DB}" sibTransId="{0671EF30-67CE-48B6-9F7A-A81F3239B6F3}"/>
    <dgm:cxn modelId="{FE16C85D-F024-4F20-8645-753E7003EDCF}" type="presOf" srcId="{C50FC70F-A418-47A7-B839-E5CC319C714F}" destId="{19EE50E0-8DE5-41CF-88E2-26F8FCD747AC}" srcOrd="0" destOrd="2" presId="urn:microsoft.com/office/officeart/2005/8/layout/vList6"/>
    <dgm:cxn modelId="{1192C070-099C-49D5-B138-A4528ABF1FE3}" srcId="{BC9DA524-2292-4308-813E-0B589C5FF9B0}" destId="{36FC13E3-3A2C-4798-8DAE-BB66AC5B3047}" srcOrd="1" destOrd="0" parTransId="{E9BB7A08-F789-4C39-9C97-B502E310EABD}" sibTransId="{92B4BE41-A4C7-4D16-BC31-39381E0066F7}"/>
    <dgm:cxn modelId="{DDF48779-E434-4C0B-960E-9E35D969B6CA}" type="presOf" srcId="{0EA24569-30A0-45BA-B2BF-3ED649347DAE}" destId="{19EE50E0-8DE5-41CF-88E2-26F8FCD747AC}" srcOrd="0" destOrd="1" presId="urn:microsoft.com/office/officeart/2005/8/layout/vList6"/>
    <dgm:cxn modelId="{F404267B-0F89-4AC2-814E-1FEBE8E92F14}" srcId="{A93E8A09-755A-4B6C-ADB0-73BC24F688BC}" destId="{2C05C2B7-495A-486C-9BEF-C21B3B9C0CB3}" srcOrd="4" destOrd="0" parTransId="{DF5CC085-EE0E-4321-8DC2-D6E7A11C3A22}" sibTransId="{4C555F23-F38C-4908-A8A1-422A6894F259}"/>
    <dgm:cxn modelId="{FD9B8F7E-B949-4148-AA6F-956AD2FF71E3}" type="presOf" srcId="{BC9DA524-2292-4308-813E-0B589C5FF9B0}" destId="{879293DD-59D4-4182-9783-EC3E9DE737FE}" srcOrd="0" destOrd="0" presId="urn:microsoft.com/office/officeart/2005/8/layout/vList6"/>
    <dgm:cxn modelId="{58E2457F-BBCC-466D-8F4A-C1779F1B5F57}" srcId="{BC9DA524-2292-4308-813E-0B589C5FF9B0}" destId="{6A083F77-6C0C-488B-980C-894ED296C807}" srcOrd="4" destOrd="0" parTransId="{65D509A9-C125-4FDD-9EBD-3D0C0732FA3D}" sibTransId="{14948D6D-4B90-4E94-A0AD-2FB665BEA5EA}"/>
    <dgm:cxn modelId="{0E17B088-9D94-4EF0-ADE6-147974B84B4B}" type="presOf" srcId="{C2AF4C34-61C3-4B9E-8793-BCAC2B0F6F00}" destId="{19EE50E0-8DE5-41CF-88E2-26F8FCD747AC}" srcOrd="0" destOrd="0" presId="urn:microsoft.com/office/officeart/2005/8/layout/vList6"/>
    <dgm:cxn modelId="{665A5C90-E3CF-43F4-BF4A-61D82E07E929}" type="presOf" srcId="{EA45642E-4334-4E29-A2A8-1DA5B9EF4E65}" destId="{6293D072-7253-40FA-A14C-8830C20194CC}" srcOrd="0" destOrd="3" presId="urn:microsoft.com/office/officeart/2005/8/layout/vList6"/>
    <dgm:cxn modelId="{06B07A94-CDA6-4543-B619-A705AECA8D7A}" srcId="{36FC13E3-3A2C-4798-8DAE-BB66AC5B3047}" destId="{10F1F0CB-E9AD-4FC8-8CF0-E816B082654C}" srcOrd="0" destOrd="0" parTransId="{AF582DD6-47C2-4CDC-96C0-20D6F27823E7}" sibTransId="{9B63C3BB-6690-4096-899D-4F499DB8AE01}"/>
    <dgm:cxn modelId="{250E6F9D-D40E-44EC-BC63-57D14EF4A104}" type="presOf" srcId="{A93E8A09-755A-4B6C-ADB0-73BC24F688BC}" destId="{DBCC92EA-4A91-45F0-A668-2A022BD59E14}" srcOrd="0" destOrd="0" presId="urn:microsoft.com/office/officeart/2005/8/layout/vList6"/>
    <dgm:cxn modelId="{39F703A4-09B0-4563-8471-8E193C411DE0}" type="presOf" srcId="{6A083F77-6C0C-488B-980C-894ED296C807}" destId="{B892433A-367C-4809-BD6F-14012E951EB2}" srcOrd="0" destOrd="0" presId="urn:microsoft.com/office/officeart/2005/8/layout/vList6"/>
    <dgm:cxn modelId="{823A38A4-3F4F-4244-8D0E-37714F1F0D34}" srcId="{A93E8A09-755A-4B6C-ADB0-73BC24F688BC}" destId="{EA45642E-4334-4E29-A2A8-1DA5B9EF4E65}" srcOrd="3" destOrd="0" parTransId="{BF5F00C6-F6D1-4C07-AA44-94282171B312}" sibTransId="{0458F78A-5F8C-410D-B6D6-26211535E3E8}"/>
    <dgm:cxn modelId="{534598A6-0305-4374-AD1E-EF645E020AC2}" type="presOf" srcId="{8D7B6CAC-4CC8-4CF6-AC6C-6BBF54A14C26}" destId="{C1F7C738-7555-41E7-87BA-0C1614456939}" srcOrd="0" destOrd="0" presId="urn:microsoft.com/office/officeart/2005/8/layout/vList6"/>
    <dgm:cxn modelId="{1BED22BD-4BC1-4A75-A925-EC7961E40818}" type="presOf" srcId="{2C05C2B7-495A-486C-9BEF-C21B3B9C0CB3}" destId="{6293D072-7253-40FA-A14C-8830C20194CC}" srcOrd="0" destOrd="4" presId="urn:microsoft.com/office/officeart/2005/8/layout/vList6"/>
    <dgm:cxn modelId="{C74F0DBF-3390-40AF-A5CF-2D3E35CD6575}" type="presOf" srcId="{DE6B6063-F352-477B-99D4-CEE2AE313258}" destId="{C1F7C738-7555-41E7-87BA-0C1614456939}" srcOrd="0" destOrd="2" presId="urn:microsoft.com/office/officeart/2005/8/layout/vList6"/>
    <dgm:cxn modelId="{840E00C5-269C-43F3-91A1-78461A06F345}" type="presOf" srcId="{250E896B-7E2E-4760-85F2-29ADE03DFE56}" destId="{5E467BC8-90AB-48CB-84B1-6439BCE582AD}" srcOrd="0" destOrd="0" presId="urn:microsoft.com/office/officeart/2005/8/layout/vList6"/>
    <dgm:cxn modelId="{F10FBCC6-89EE-4048-B768-41E7E877CA3A}" type="presOf" srcId="{36FC13E3-3A2C-4798-8DAE-BB66AC5B3047}" destId="{E14B2ACE-E5AB-41C8-82C2-2F67825CF1A7}" srcOrd="0" destOrd="0" presId="urn:microsoft.com/office/officeart/2005/8/layout/vList6"/>
    <dgm:cxn modelId="{E2A9B8CA-87E2-460C-943E-88251B2DFA04}" srcId="{BC9DA524-2292-4308-813E-0B589C5FF9B0}" destId="{A93E8A09-755A-4B6C-ADB0-73BC24F688BC}" srcOrd="3" destOrd="0" parTransId="{600FD447-75D8-487F-BE2D-BBDF86A99C3C}" sibTransId="{91E27FD7-ED36-4A81-A506-B1ACE0F20910}"/>
    <dgm:cxn modelId="{87FD08CF-B4FB-44EF-BE2C-2F0C3C200539}" type="presOf" srcId="{330717F5-8AA3-4715-88D7-4A77DDE9A5EC}" destId="{0C975CAD-7FAC-475F-9620-1DA4E61BE817}" srcOrd="0" destOrd="1" presId="urn:microsoft.com/office/officeart/2005/8/layout/vList6"/>
    <dgm:cxn modelId="{1D3E46D1-1CF0-4400-8D5A-F7E597FA8CE8}" type="presOf" srcId="{68B84E96-593D-4EAC-974E-00FEF8C40A2C}" destId="{C1F7C738-7555-41E7-87BA-0C1614456939}" srcOrd="0" destOrd="1" presId="urn:microsoft.com/office/officeart/2005/8/layout/vList6"/>
    <dgm:cxn modelId="{C23A70D5-DD0D-42A1-8F18-32AF1F815CBA}" type="presOf" srcId="{483554C2-4414-46B7-BE98-9CD40D21A863}" destId="{2E06DF4B-B7D3-4D3B-81C0-0DBA6881364D}" srcOrd="0" destOrd="1" presId="urn:microsoft.com/office/officeart/2005/8/layout/vList6"/>
    <dgm:cxn modelId="{D5F342D7-39EE-4C26-AC9F-372680C516F0}" srcId="{6A083F77-6C0C-488B-980C-894ED296C807}" destId="{68B84E96-593D-4EAC-974E-00FEF8C40A2C}" srcOrd="1" destOrd="0" parTransId="{438DE584-950E-4058-AF9A-B44F86F3B74F}" sibTransId="{8F0461D0-B7A5-4607-928B-A5D57DBDF5B2}"/>
    <dgm:cxn modelId="{2DE27CE3-29A0-4C3B-B91A-DE5E5D04F489}" srcId="{A93E8A09-755A-4B6C-ADB0-73BC24F688BC}" destId="{24EDD4C5-44FA-41D6-AAEF-439F4D831206}" srcOrd="0" destOrd="0" parTransId="{44617129-10A4-41F5-98C6-54B5D6B64566}" sibTransId="{5611CC6E-01BD-4ADE-8734-8BC680FB3896}"/>
    <dgm:cxn modelId="{5DA61AE5-24AE-4111-925E-9135DCB0C685}" type="presOf" srcId="{E7E945AE-9F64-44B8-9B9E-3D1FA14579B6}" destId="{2E06DF4B-B7D3-4D3B-81C0-0DBA6881364D}" srcOrd="0" destOrd="0" presId="urn:microsoft.com/office/officeart/2005/8/layout/vList6"/>
    <dgm:cxn modelId="{303D11E9-7648-45EA-AF26-CD7492EB6BDD}" type="presOf" srcId="{233C5808-6F66-4054-B607-AA21C51728CB}" destId="{5FFB9F79-7E90-4EED-BFA9-F41DDB75FD5C}" srcOrd="0" destOrd="0" presId="urn:microsoft.com/office/officeart/2005/8/layout/vList6"/>
    <dgm:cxn modelId="{5255DCEA-D871-4E45-BA0D-40ED16A9FED3}" type="presOf" srcId="{10F1F0CB-E9AD-4FC8-8CF0-E816B082654C}" destId="{0C975CAD-7FAC-475F-9620-1DA4E61BE817}" srcOrd="0" destOrd="0" presId="urn:microsoft.com/office/officeart/2005/8/layout/vList6"/>
    <dgm:cxn modelId="{01E792ED-658F-4132-83DD-604DA723EF28}" type="presOf" srcId="{24EDD4C5-44FA-41D6-AAEF-439F4D831206}" destId="{6293D072-7253-40FA-A14C-8830C20194CC}" srcOrd="0" destOrd="0" presId="urn:microsoft.com/office/officeart/2005/8/layout/vList6"/>
    <dgm:cxn modelId="{C3F9B3ED-C601-4825-8160-E6619123E08E}" srcId="{250E896B-7E2E-4760-85F2-29ADE03DFE56}" destId="{E7E945AE-9F64-44B8-9B9E-3D1FA14579B6}" srcOrd="0" destOrd="0" parTransId="{59140841-9BCF-444C-860E-222F9FCE958E}" sibTransId="{5DD7DFCF-6926-4B7A-9274-2634F1122048}"/>
    <dgm:cxn modelId="{18308EEE-6466-4595-A58B-A1BFE690061E}" type="presOf" srcId="{1DC4695E-FC65-4EB2-BB22-0361BB8DBBC2}" destId="{6293D072-7253-40FA-A14C-8830C20194CC}" srcOrd="0" destOrd="2" presId="urn:microsoft.com/office/officeart/2005/8/layout/vList6"/>
    <dgm:cxn modelId="{48FF65F1-6439-4EC7-B20B-333DAA307152}" srcId="{233C5808-6F66-4054-B607-AA21C51728CB}" destId="{0EA24569-30A0-45BA-B2BF-3ED649347DAE}" srcOrd="1" destOrd="0" parTransId="{313A3AD7-C625-46CD-A9A8-99498E4701A6}" sibTransId="{4E37F00B-3BE4-4500-BE97-AEE3250AEC52}"/>
    <dgm:cxn modelId="{1FFA7AF2-BCC3-46C8-8039-478C9A1ED9CC}" srcId="{250E896B-7E2E-4760-85F2-29ADE03DFE56}" destId="{483554C2-4414-46B7-BE98-9CD40D21A863}" srcOrd="1" destOrd="0" parTransId="{A38D66DC-4CC1-47E2-B99A-631AF4EFF38C}" sibTransId="{3D6D20CD-61CD-441B-8EAF-80CEE82A5637}"/>
    <dgm:cxn modelId="{EF87C831-8DF5-43CC-B6A8-68A8C8343EA1}" type="presParOf" srcId="{879293DD-59D4-4182-9783-EC3E9DE737FE}" destId="{88DF04D8-3889-45CD-A578-5FB38CFD263C}" srcOrd="0" destOrd="0" presId="urn:microsoft.com/office/officeart/2005/8/layout/vList6"/>
    <dgm:cxn modelId="{0F532182-3E7A-4477-8BDF-85DFA5FA1284}" type="presParOf" srcId="{88DF04D8-3889-45CD-A578-5FB38CFD263C}" destId="{5E467BC8-90AB-48CB-84B1-6439BCE582AD}" srcOrd="0" destOrd="0" presId="urn:microsoft.com/office/officeart/2005/8/layout/vList6"/>
    <dgm:cxn modelId="{52FDD6F1-B4AA-4820-B5B8-EA5E2E1868B3}" type="presParOf" srcId="{88DF04D8-3889-45CD-A578-5FB38CFD263C}" destId="{2E06DF4B-B7D3-4D3B-81C0-0DBA6881364D}" srcOrd="1" destOrd="0" presId="urn:microsoft.com/office/officeart/2005/8/layout/vList6"/>
    <dgm:cxn modelId="{56C479CB-D8ED-4235-BEA7-05842DA68E13}" type="presParOf" srcId="{879293DD-59D4-4182-9783-EC3E9DE737FE}" destId="{021A5524-B909-4008-AB8C-892A7C1D36BD}" srcOrd="1" destOrd="0" presId="urn:microsoft.com/office/officeart/2005/8/layout/vList6"/>
    <dgm:cxn modelId="{0871126F-A1DE-4010-81AA-E4CB3B723CD7}" type="presParOf" srcId="{879293DD-59D4-4182-9783-EC3E9DE737FE}" destId="{8CF538FC-F9B8-4197-AD85-1F289DBF9715}" srcOrd="2" destOrd="0" presId="urn:microsoft.com/office/officeart/2005/8/layout/vList6"/>
    <dgm:cxn modelId="{6E9CD153-6C8F-49AA-BE19-CA11D8571734}" type="presParOf" srcId="{8CF538FC-F9B8-4197-AD85-1F289DBF9715}" destId="{E14B2ACE-E5AB-41C8-82C2-2F67825CF1A7}" srcOrd="0" destOrd="0" presId="urn:microsoft.com/office/officeart/2005/8/layout/vList6"/>
    <dgm:cxn modelId="{1833DCDB-5A26-45B8-A489-5E52BC3E643E}" type="presParOf" srcId="{8CF538FC-F9B8-4197-AD85-1F289DBF9715}" destId="{0C975CAD-7FAC-475F-9620-1DA4E61BE817}" srcOrd="1" destOrd="0" presId="urn:microsoft.com/office/officeart/2005/8/layout/vList6"/>
    <dgm:cxn modelId="{29BC77BA-74E9-4FDA-9A0E-975CFCC6E0CD}" type="presParOf" srcId="{879293DD-59D4-4182-9783-EC3E9DE737FE}" destId="{4663C67F-B994-4DB7-97FF-6B4C326AD327}" srcOrd="3" destOrd="0" presId="urn:microsoft.com/office/officeart/2005/8/layout/vList6"/>
    <dgm:cxn modelId="{8B9E6529-9142-44DC-B5BF-0A9A64E39868}" type="presParOf" srcId="{879293DD-59D4-4182-9783-EC3E9DE737FE}" destId="{05B4BA0C-FC2F-4013-8126-259EBFE0915C}" srcOrd="4" destOrd="0" presId="urn:microsoft.com/office/officeart/2005/8/layout/vList6"/>
    <dgm:cxn modelId="{8C10F3D4-DFB9-41C7-A016-E197DB6D89B0}" type="presParOf" srcId="{05B4BA0C-FC2F-4013-8126-259EBFE0915C}" destId="{5FFB9F79-7E90-4EED-BFA9-F41DDB75FD5C}" srcOrd="0" destOrd="0" presId="urn:microsoft.com/office/officeart/2005/8/layout/vList6"/>
    <dgm:cxn modelId="{A9049E64-0799-4093-BED8-0A8DDC3B9DF1}" type="presParOf" srcId="{05B4BA0C-FC2F-4013-8126-259EBFE0915C}" destId="{19EE50E0-8DE5-41CF-88E2-26F8FCD747AC}" srcOrd="1" destOrd="0" presId="urn:microsoft.com/office/officeart/2005/8/layout/vList6"/>
    <dgm:cxn modelId="{88FC27DB-E0C8-4BE6-8EAD-5172127C9212}" type="presParOf" srcId="{879293DD-59D4-4182-9783-EC3E9DE737FE}" destId="{12BC4CB5-DE96-49FA-8267-EFC6B88A8D4C}" srcOrd="5" destOrd="0" presId="urn:microsoft.com/office/officeart/2005/8/layout/vList6"/>
    <dgm:cxn modelId="{CC1E8313-7576-4F1B-85C5-00AAD4C0BCC8}" type="presParOf" srcId="{879293DD-59D4-4182-9783-EC3E9DE737FE}" destId="{90517B26-DFA5-4121-8675-B4FF6C9155B9}" srcOrd="6" destOrd="0" presId="urn:microsoft.com/office/officeart/2005/8/layout/vList6"/>
    <dgm:cxn modelId="{B720611D-8F2F-4F27-A27F-B6B356A04BC7}" type="presParOf" srcId="{90517B26-DFA5-4121-8675-B4FF6C9155B9}" destId="{DBCC92EA-4A91-45F0-A668-2A022BD59E14}" srcOrd="0" destOrd="0" presId="urn:microsoft.com/office/officeart/2005/8/layout/vList6"/>
    <dgm:cxn modelId="{DF559E25-9F41-4F17-B304-213ADC6F783B}" type="presParOf" srcId="{90517B26-DFA5-4121-8675-B4FF6C9155B9}" destId="{6293D072-7253-40FA-A14C-8830C20194CC}" srcOrd="1" destOrd="0" presId="urn:microsoft.com/office/officeart/2005/8/layout/vList6"/>
    <dgm:cxn modelId="{7C6C453C-944C-4B42-B814-91571DBE0146}" type="presParOf" srcId="{879293DD-59D4-4182-9783-EC3E9DE737FE}" destId="{AA10C826-29A9-44C5-8221-FADDB41354E9}" srcOrd="7" destOrd="0" presId="urn:microsoft.com/office/officeart/2005/8/layout/vList6"/>
    <dgm:cxn modelId="{1721B524-B536-4EF1-A42E-4CE13A591381}" type="presParOf" srcId="{879293DD-59D4-4182-9783-EC3E9DE737FE}" destId="{17E34F7B-F81E-44B0-A79C-DE904BE33F6F}" srcOrd="8" destOrd="0" presId="urn:microsoft.com/office/officeart/2005/8/layout/vList6"/>
    <dgm:cxn modelId="{E06B746F-9AAA-4AB3-B73E-77B0478F04E0}" type="presParOf" srcId="{17E34F7B-F81E-44B0-A79C-DE904BE33F6F}" destId="{B892433A-367C-4809-BD6F-14012E951EB2}" srcOrd="0" destOrd="0" presId="urn:microsoft.com/office/officeart/2005/8/layout/vList6"/>
    <dgm:cxn modelId="{831F188C-DC0E-4EFE-B4AC-75E141B2958E}" type="presParOf" srcId="{17E34F7B-F81E-44B0-A79C-DE904BE33F6F}" destId="{C1F7C738-7555-41E7-87BA-0C161445693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DF4B-B7D3-4D3B-81C0-0DBA6881364D}">
      <dsp:nvSpPr>
        <dsp:cNvPr id="0" name=""/>
        <dsp:cNvSpPr/>
      </dsp:nvSpPr>
      <dsp:spPr>
        <a:xfrm>
          <a:off x="3267043" y="163297"/>
          <a:ext cx="8136833" cy="1053342"/>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marR="0" lvl="1" indent="0" algn="l" defTabSz="914400" rtl="0" eaLnBrk="1" fontAlgn="auto" latinLnBrk="0" hangingPunct="1">
            <a:lnSpc>
              <a:spcPct val="100000"/>
            </a:lnSpc>
            <a:spcBef>
              <a:spcPct val="0"/>
            </a:spcBef>
            <a:spcAft>
              <a:spcPts val="0"/>
            </a:spcAft>
            <a:buClrTx/>
            <a:buSzTx/>
            <a:buFontTx/>
            <a:buNone/>
            <a:tabLst/>
            <a:defRPr/>
          </a:pPr>
          <a:r>
            <a:rPr lang="en-US" sz="1600" b="0" kern="1200" dirty="0"/>
            <a:t>Passed June 2010; initial 2012 SEC rules vacated, 2016 rules disapproved </a:t>
          </a:r>
        </a:p>
        <a:p>
          <a:pPr marL="0" marR="0" lvl="1" indent="0" algn="l" defTabSz="914400" rtl="0" eaLnBrk="1" fontAlgn="auto" latinLnBrk="0" hangingPunct="1">
            <a:lnSpc>
              <a:spcPct val="100000"/>
            </a:lnSpc>
            <a:spcBef>
              <a:spcPct val="0"/>
            </a:spcBef>
            <a:spcAft>
              <a:spcPts val="0"/>
            </a:spcAft>
            <a:buClrTx/>
            <a:buSzTx/>
            <a:buFontTx/>
            <a:buNone/>
            <a:tabLst/>
            <a:defRPr/>
          </a:pPr>
          <a:r>
            <a:rPr lang="en-US" sz="1800" kern="1200" dirty="0"/>
            <a:t>New rules due by Feb 2018; also repeal Bill in Congress</a:t>
          </a:r>
        </a:p>
        <a:p>
          <a:pPr marL="0" marR="0" lvl="1" indent="0" algn="l" defTabSz="914400" rtl="0" eaLnBrk="1" fontAlgn="auto" latinLnBrk="0" hangingPunct="1">
            <a:lnSpc>
              <a:spcPct val="100000"/>
            </a:lnSpc>
            <a:spcBef>
              <a:spcPct val="0"/>
            </a:spcBef>
            <a:spcAft>
              <a:spcPts val="0"/>
            </a:spcAft>
            <a:buClrTx/>
            <a:buSzTx/>
            <a:buFontTx/>
            <a:buNone/>
            <a:tabLst/>
            <a:defRPr/>
          </a:pPr>
          <a:r>
            <a:rPr lang="en-US" sz="1600" b="0" kern="1200" dirty="0"/>
            <a:t>Payment disclosure by US-listed oil, gas, and mining companies at project level</a:t>
          </a:r>
        </a:p>
        <a:p>
          <a:pPr marL="0" marR="0" lvl="1" indent="0" algn="l" defTabSz="914400" rtl="0" eaLnBrk="1" fontAlgn="auto" latinLnBrk="0" hangingPunct="1">
            <a:lnSpc>
              <a:spcPct val="100000"/>
            </a:lnSpc>
            <a:spcBef>
              <a:spcPct val="0"/>
            </a:spcBef>
            <a:spcAft>
              <a:spcPts val="0"/>
            </a:spcAft>
            <a:buClrTx/>
            <a:buSzTx/>
            <a:buFontTx/>
            <a:buNone/>
            <a:tabLst/>
            <a:defRPr/>
          </a:pPr>
          <a:endParaRPr lang="en-US" sz="1800" kern="1200" dirty="0"/>
        </a:p>
      </dsp:txBody>
      <dsp:txXfrm>
        <a:off x="3267043" y="294965"/>
        <a:ext cx="7741830" cy="790006"/>
      </dsp:txXfrm>
    </dsp:sp>
    <dsp:sp modelId="{5E467BC8-90AB-48CB-84B1-6439BCE582AD}">
      <dsp:nvSpPr>
        <dsp:cNvPr id="0" name=""/>
        <dsp:cNvSpPr/>
      </dsp:nvSpPr>
      <dsp:spPr>
        <a:xfrm>
          <a:off x="9776" y="174993"/>
          <a:ext cx="3264941" cy="9563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300" b="1" kern="1200" dirty="0"/>
            <a:t>US: Dodd Frank 1504</a:t>
          </a:r>
          <a:endParaRPr lang="en-US" sz="2300" kern="1200" dirty="0"/>
        </a:p>
      </dsp:txBody>
      <dsp:txXfrm>
        <a:off x="56460" y="221677"/>
        <a:ext cx="3171573" cy="862964"/>
      </dsp:txXfrm>
    </dsp:sp>
    <dsp:sp modelId="{0C975CAD-7FAC-475F-9620-1DA4E61BE817}">
      <dsp:nvSpPr>
        <dsp:cNvPr id="0" name=""/>
        <dsp:cNvSpPr/>
      </dsp:nvSpPr>
      <dsp:spPr>
        <a:xfrm>
          <a:off x="3947038" y="1152843"/>
          <a:ext cx="7469779" cy="956332"/>
        </a:xfrm>
        <a:prstGeom prst="rightArrow">
          <a:avLst>
            <a:gd name="adj1" fmla="val 75000"/>
            <a:gd name="adj2" fmla="val 50000"/>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Passed mid-2013; 28 EU countries had to transpose (implement) by mid-2015</a:t>
          </a:r>
        </a:p>
        <a:p>
          <a:pPr marL="171450" lvl="1" indent="-171450" algn="l" defTabSz="711200" rtl="0">
            <a:lnSpc>
              <a:spcPct val="90000"/>
            </a:lnSpc>
            <a:spcBef>
              <a:spcPct val="0"/>
            </a:spcBef>
            <a:spcAft>
              <a:spcPct val="15000"/>
            </a:spcAft>
            <a:buChar char="•"/>
          </a:pPr>
          <a:r>
            <a:rPr lang="en-US" sz="1600" b="0" kern="1200" dirty="0"/>
            <a:t>Consistent with 1504; also includes large private companies and logging companies / Approx. 150 companies</a:t>
          </a:r>
        </a:p>
      </dsp:txBody>
      <dsp:txXfrm>
        <a:off x="3947038" y="1272385"/>
        <a:ext cx="7111155" cy="717249"/>
      </dsp:txXfrm>
    </dsp:sp>
    <dsp:sp modelId="{E14B2ACE-E5AB-41C8-82C2-2F67825CF1A7}">
      <dsp:nvSpPr>
        <dsp:cNvPr id="0" name=""/>
        <dsp:cNvSpPr/>
      </dsp:nvSpPr>
      <dsp:spPr>
        <a:xfrm>
          <a:off x="4509" y="1152843"/>
          <a:ext cx="3942529" cy="956332"/>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EU Accounting and Transparency Directives</a:t>
          </a:r>
          <a:endParaRPr lang="en-US" sz="2300" kern="1200" dirty="0"/>
        </a:p>
      </dsp:txBody>
      <dsp:txXfrm>
        <a:off x="51193" y="1199527"/>
        <a:ext cx="3849161" cy="862964"/>
      </dsp:txXfrm>
    </dsp:sp>
    <dsp:sp modelId="{19EE50E0-8DE5-41CF-88E2-26F8FCD747AC}">
      <dsp:nvSpPr>
        <dsp:cNvPr id="0" name=""/>
        <dsp:cNvSpPr/>
      </dsp:nvSpPr>
      <dsp:spPr>
        <a:xfrm>
          <a:off x="4568531" y="2134738"/>
          <a:ext cx="6852796" cy="956332"/>
        </a:xfrm>
        <a:prstGeom prst="rightArrow">
          <a:avLst>
            <a:gd name="adj1" fmla="val 75000"/>
            <a:gd name="adj2" fmla="val 50000"/>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Passed December 2013; in force January 2014</a:t>
          </a:r>
        </a:p>
        <a:p>
          <a:pPr marL="171450" lvl="1" indent="-171450" algn="l" defTabSz="711200" rtl="0">
            <a:lnSpc>
              <a:spcPct val="90000"/>
            </a:lnSpc>
            <a:spcBef>
              <a:spcPct val="0"/>
            </a:spcBef>
            <a:spcAft>
              <a:spcPct val="15000"/>
            </a:spcAft>
            <a:buChar char="•"/>
          </a:pPr>
          <a:r>
            <a:rPr lang="en-US" sz="1600" b="0" kern="1200" dirty="0"/>
            <a:t>Consistent with 1504/EU Directives</a:t>
          </a:r>
        </a:p>
        <a:p>
          <a:pPr marL="171450" lvl="1" indent="-171450" algn="l" defTabSz="711200" rtl="0">
            <a:lnSpc>
              <a:spcPct val="90000"/>
            </a:lnSpc>
            <a:spcBef>
              <a:spcPct val="0"/>
            </a:spcBef>
            <a:spcAft>
              <a:spcPct val="15000"/>
            </a:spcAft>
            <a:buChar char="•"/>
          </a:pPr>
          <a:r>
            <a:rPr lang="en-US" sz="1600" b="0" kern="1200" dirty="0"/>
            <a:t>Goes further: all subsidiaries, revenue, cost, investments</a:t>
          </a:r>
        </a:p>
      </dsp:txBody>
      <dsp:txXfrm>
        <a:off x="4568531" y="2254280"/>
        <a:ext cx="6494172" cy="717249"/>
      </dsp:txXfrm>
    </dsp:sp>
    <dsp:sp modelId="{5FFB9F79-7E90-4EED-BFA9-F41DDB75FD5C}">
      <dsp:nvSpPr>
        <dsp:cNvPr id="0" name=""/>
        <dsp:cNvSpPr/>
      </dsp:nvSpPr>
      <dsp:spPr>
        <a:xfrm>
          <a:off x="0" y="2134738"/>
          <a:ext cx="4568531" cy="956332"/>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Norwegian Regulation on Country By Country Reporting</a:t>
          </a:r>
          <a:endParaRPr lang="en-US" sz="2300" kern="1200" dirty="0">
            <a:solidFill>
              <a:schemeClr val="bg1"/>
            </a:solidFill>
          </a:endParaRPr>
        </a:p>
      </dsp:txBody>
      <dsp:txXfrm>
        <a:off x="46684" y="2181422"/>
        <a:ext cx="4475163" cy="862964"/>
      </dsp:txXfrm>
    </dsp:sp>
    <dsp:sp modelId="{6293D072-7253-40FA-A14C-8830C20194CC}">
      <dsp:nvSpPr>
        <dsp:cNvPr id="0" name=""/>
        <dsp:cNvSpPr/>
      </dsp:nvSpPr>
      <dsp:spPr>
        <a:xfrm>
          <a:off x="3269124" y="2988657"/>
          <a:ext cx="8152188" cy="1267360"/>
        </a:xfrm>
        <a:prstGeom prst="rightArrow">
          <a:avLst>
            <a:gd name="adj1" fmla="val 75000"/>
            <a:gd name="adj2" fmla="val 50000"/>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90000"/>
            </a:lnSpc>
            <a:spcBef>
              <a:spcPct val="0"/>
            </a:spcBef>
            <a:spcAft>
              <a:spcPct val="15000"/>
            </a:spcAft>
            <a:buChar char="•"/>
          </a:pPr>
          <a:r>
            <a:rPr lang="en-US" sz="1500" b="0" kern="1200" dirty="0"/>
            <a:t>G8 commitment June 2013</a:t>
          </a:r>
        </a:p>
        <a:p>
          <a:pPr marL="114300" lvl="1" indent="-114300" algn="l" defTabSz="666750" rtl="0">
            <a:lnSpc>
              <a:spcPct val="90000"/>
            </a:lnSpc>
            <a:spcBef>
              <a:spcPct val="0"/>
            </a:spcBef>
            <a:spcAft>
              <a:spcPct val="15000"/>
            </a:spcAft>
            <a:buChar char="•"/>
          </a:pPr>
          <a:r>
            <a:rPr lang="en-US" sz="1500" b="0" kern="1200" dirty="0"/>
            <a:t>Extractive Sector Transparency Measures Act (private and listed companies)</a:t>
          </a:r>
        </a:p>
        <a:p>
          <a:pPr marL="114300" lvl="1" indent="-114300" algn="l" defTabSz="666750" rtl="0">
            <a:lnSpc>
              <a:spcPct val="90000"/>
            </a:lnSpc>
            <a:spcBef>
              <a:spcPct val="0"/>
            </a:spcBef>
            <a:spcAft>
              <a:spcPct val="15000"/>
            </a:spcAft>
            <a:buChar char="•"/>
          </a:pPr>
          <a:r>
            <a:rPr lang="en-US" sz="1500" b="0" kern="1200" dirty="0"/>
            <a:t>Legislation Dec 2014; in force June 2015</a:t>
          </a:r>
        </a:p>
        <a:p>
          <a:pPr marL="114300" lvl="1" indent="-114300" algn="l" defTabSz="666750" rtl="0">
            <a:lnSpc>
              <a:spcPct val="90000"/>
            </a:lnSpc>
            <a:spcBef>
              <a:spcPct val="0"/>
            </a:spcBef>
            <a:spcAft>
              <a:spcPct val="15000"/>
            </a:spcAft>
            <a:buChar char="•"/>
          </a:pPr>
          <a:r>
            <a:rPr lang="en-GB" sz="1500" b="0" kern="1200" dirty="0"/>
            <a:t>Approximately 400 reports</a:t>
          </a:r>
          <a:endParaRPr lang="en-US" sz="1500" b="0" kern="1200" dirty="0"/>
        </a:p>
        <a:p>
          <a:pPr marL="114300" lvl="1" indent="-114300" algn="l" defTabSz="666750" rtl="0">
            <a:lnSpc>
              <a:spcPct val="90000"/>
            </a:lnSpc>
            <a:spcBef>
              <a:spcPct val="0"/>
            </a:spcBef>
            <a:spcAft>
              <a:spcPct val="15000"/>
            </a:spcAft>
            <a:buChar char="•"/>
          </a:pPr>
          <a:endParaRPr lang="en-US" sz="1500" b="0" kern="1200" dirty="0"/>
        </a:p>
      </dsp:txBody>
      <dsp:txXfrm>
        <a:off x="3269124" y="3147077"/>
        <a:ext cx="7676928" cy="950520"/>
      </dsp:txXfrm>
    </dsp:sp>
    <dsp:sp modelId="{DBCC92EA-4A91-45F0-A668-2A022BD59E14}">
      <dsp:nvSpPr>
        <dsp:cNvPr id="0" name=""/>
        <dsp:cNvSpPr/>
      </dsp:nvSpPr>
      <dsp:spPr>
        <a:xfrm>
          <a:off x="6138" y="3119938"/>
          <a:ext cx="3256863" cy="956332"/>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Canada ESTMA</a:t>
          </a:r>
        </a:p>
      </dsp:txBody>
      <dsp:txXfrm>
        <a:off x="52822" y="3166622"/>
        <a:ext cx="3163495" cy="862964"/>
      </dsp:txXfrm>
    </dsp:sp>
    <dsp:sp modelId="{C1F7C738-7555-41E7-87BA-0C1614456939}">
      <dsp:nvSpPr>
        <dsp:cNvPr id="0" name=""/>
        <dsp:cNvSpPr/>
      </dsp:nvSpPr>
      <dsp:spPr>
        <a:xfrm>
          <a:off x="4568531" y="4126205"/>
          <a:ext cx="6852796" cy="956332"/>
        </a:xfrm>
        <a:prstGeom prst="rightArrow">
          <a:avLst>
            <a:gd name="adj1" fmla="val 75000"/>
            <a:gd name="adj2" fmla="val 50000"/>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en-US" sz="1600" b="0" kern="1200" dirty="0"/>
            <a:t>Switzerland (draft law this week) / Ukraine…</a:t>
          </a:r>
        </a:p>
        <a:p>
          <a:pPr marL="171450" lvl="1" indent="-171450" algn="l" defTabSz="711200" rtl="0">
            <a:lnSpc>
              <a:spcPct val="90000"/>
            </a:lnSpc>
            <a:spcBef>
              <a:spcPct val="0"/>
            </a:spcBef>
            <a:spcAft>
              <a:spcPct val="15000"/>
            </a:spcAft>
            <a:buChar char="•"/>
          </a:pPr>
          <a:r>
            <a:rPr lang="en-US" sz="1600" b="0" kern="1200" dirty="0"/>
            <a:t>Australia – </a:t>
          </a:r>
          <a:r>
            <a:rPr lang="en-US" sz="1600" b="0" kern="1200" dirty="0" err="1"/>
            <a:t>Labour</a:t>
          </a:r>
          <a:r>
            <a:rPr lang="en-US" sz="1600" b="0" kern="1200" dirty="0"/>
            <a:t> Party commitment. General election?</a:t>
          </a:r>
        </a:p>
        <a:p>
          <a:pPr marL="171450" lvl="1" indent="-171450" algn="l" defTabSz="711200" rtl="0">
            <a:lnSpc>
              <a:spcPct val="90000"/>
            </a:lnSpc>
            <a:spcBef>
              <a:spcPct val="0"/>
            </a:spcBef>
            <a:spcAft>
              <a:spcPct val="15000"/>
            </a:spcAft>
            <a:buChar char="•"/>
          </a:pPr>
          <a:r>
            <a:rPr lang="en-US" sz="1600" b="0" kern="1200" dirty="0"/>
            <a:t>BRICS/MINT and other major economies?</a:t>
          </a:r>
        </a:p>
      </dsp:txBody>
      <dsp:txXfrm>
        <a:off x="4568531" y="4245747"/>
        <a:ext cx="6494172" cy="717249"/>
      </dsp:txXfrm>
    </dsp:sp>
    <dsp:sp modelId="{B892433A-367C-4809-BD6F-14012E951EB2}">
      <dsp:nvSpPr>
        <dsp:cNvPr id="0" name=""/>
        <dsp:cNvSpPr/>
      </dsp:nvSpPr>
      <dsp:spPr>
        <a:xfrm>
          <a:off x="0" y="4105807"/>
          <a:ext cx="4568531" cy="956332"/>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t>Going global…?</a:t>
          </a:r>
        </a:p>
      </dsp:txBody>
      <dsp:txXfrm>
        <a:off x="46684" y="4152491"/>
        <a:ext cx="4475163" cy="86296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FB255-47F9-4F5B-94F1-CA38BEA9A398}" type="datetimeFigureOut">
              <a:rPr lang="en-GB" smtClean="0"/>
              <a:t>18/07/2018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571A0-8FED-4964-AF3C-A298F3F6E4D0}" type="slidenum">
              <a:rPr lang="en-GB" smtClean="0"/>
              <a:t>‹#›</a:t>
            </a:fld>
            <a:endParaRPr lang="en-GB" dirty="0"/>
          </a:p>
        </p:txBody>
      </p:sp>
    </p:spTree>
    <p:extLst>
      <p:ext uri="{BB962C8B-B14F-4D97-AF65-F5344CB8AC3E}">
        <p14:creationId xmlns:p14="http://schemas.microsoft.com/office/powerpoint/2010/main" val="154700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Introduction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From the governance team at NRGI based in London</a:t>
            </a:r>
          </a:p>
          <a:p>
            <a:pPr marL="171450" indent="-171450">
              <a:buFontTx/>
              <a:buChar char="-"/>
            </a:pPr>
            <a:r>
              <a:rPr lang="en-US" baseline="0" dirty="0"/>
              <a:t>Shared the importance of managing the revenues you receive from extractives in Ghana – this session will go into how you can add data to stories to communicate to your audience how much the government receives from its oil and gas and mining to put pressure on government entities to manage these revenues well</a:t>
            </a:r>
          </a:p>
          <a:p>
            <a:pPr marL="171450" indent="-171450">
              <a:buFontTx/>
              <a:buChar char="-"/>
            </a:pPr>
            <a:r>
              <a:rPr lang="en-US" baseline="0" dirty="0"/>
              <a:t>Aim is to make your life easier – add data in a way that can instantly add a hook, important and new piece of news to your stories</a:t>
            </a:r>
          </a:p>
          <a:p>
            <a:pPr marL="171450" indent="-171450">
              <a:buFontTx/>
              <a:buChar char="-"/>
            </a:pPr>
            <a:r>
              <a:rPr lang="en-US" baseline="0" dirty="0"/>
              <a:t>Presentation on New revenue data source, how this new data source can add to stories in Ghana and how NRGI can support journalists in adding this data to their stories</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a:t>
            </a:fld>
            <a:endParaRPr lang="en-GB" dirty="0"/>
          </a:p>
        </p:txBody>
      </p:sp>
    </p:spTree>
    <p:extLst>
      <p:ext uri="{BB962C8B-B14F-4D97-AF65-F5344CB8AC3E}">
        <p14:creationId xmlns:p14="http://schemas.microsoft.com/office/powerpoint/2010/main" val="120988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11</a:t>
            </a:fld>
            <a:endParaRPr lang="en-GB" dirty="0"/>
          </a:p>
        </p:txBody>
      </p:sp>
    </p:spTree>
    <p:extLst>
      <p:ext uri="{BB962C8B-B14F-4D97-AF65-F5344CB8AC3E}">
        <p14:creationId xmlns:p14="http://schemas.microsoft.com/office/powerpoint/2010/main" val="3649707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12</a:t>
            </a:fld>
            <a:endParaRPr lang="en-GB" dirty="0"/>
          </a:p>
        </p:txBody>
      </p:sp>
    </p:spTree>
    <p:extLst>
      <p:ext uri="{BB962C8B-B14F-4D97-AF65-F5344CB8AC3E}">
        <p14:creationId xmlns:p14="http://schemas.microsoft.com/office/powerpoint/2010/main" val="56377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13</a:t>
            </a:fld>
            <a:endParaRPr lang="en-GB" dirty="0"/>
          </a:p>
        </p:txBody>
      </p:sp>
    </p:spTree>
    <p:extLst>
      <p:ext uri="{BB962C8B-B14F-4D97-AF65-F5344CB8AC3E}">
        <p14:creationId xmlns:p14="http://schemas.microsoft.com/office/powerpoint/2010/main" val="373585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14</a:t>
            </a:fld>
            <a:endParaRPr lang="en-GB" dirty="0"/>
          </a:p>
        </p:txBody>
      </p:sp>
    </p:spTree>
    <p:extLst>
      <p:ext uri="{BB962C8B-B14F-4D97-AF65-F5344CB8AC3E}">
        <p14:creationId xmlns:p14="http://schemas.microsoft.com/office/powerpoint/2010/main" val="1741828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15</a:t>
            </a:fld>
            <a:endParaRPr lang="en-GB" dirty="0"/>
          </a:p>
        </p:txBody>
      </p:sp>
    </p:spTree>
    <p:extLst>
      <p:ext uri="{BB962C8B-B14F-4D97-AF65-F5344CB8AC3E}">
        <p14:creationId xmlns:p14="http://schemas.microsoft.com/office/powerpoint/2010/main" val="16925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16</a:t>
            </a:fld>
            <a:endParaRPr lang="en-GB" dirty="0"/>
          </a:p>
        </p:txBody>
      </p:sp>
    </p:spTree>
    <p:extLst>
      <p:ext uri="{BB962C8B-B14F-4D97-AF65-F5344CB8AC3E}">
        <p14:creationId xmlns:p14="http://schemas.microsoft.com/office/powerpoint/2010/main" val="3616433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17</a:t>
            </a:fld>
            <a:endParaRPr lang="en-GB" dirty="0"/>
          </a:p>
        </p:txBody>
      </p:sp>
    </p:spTree>
    <p:extLst>
      <p:ext uri="{BB962C8B-B14F-4D97-AF65-F5344CB8AC3E}">
        <p14:creationId xmlns:p14="http://schemas.microsoft.com/office/powerpoint/2010/main" val="378516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a:t>
            </a:r>
            <a:r>
              <a:rPr lang="en-US" baseline="0" dirty="0"/>
              <a:t> major IOC;s operating on Jubilee, TEN and more recently Offshore Cape three points disclose there payments</a:t>
            </a:r>
          </a:p>
          <a:p>
            <a:pPr marL="171450" indent="-171450">
              <a:buFont typeface="Arial" panose="020B0604020202020204" pitchFamily="34" charset="0"/>
              <a:buChar char="•"/>
            </a:pPr>
            <a:r>
              <a:rPr lang="en-US" baseline="0" dirty="0"/>
              <a:t>Kosmos and Tullow both disclose proportionally for their equity share interest in Ten and Jubilee respectively</a:t>
            </a:r>
          </a:p>
          <a:p>
            <a:pPr marL="171450" indent="-171450">
              <a:buFont typeface="Arial" panose="020B0604020202020204" pitchFamily="34" charset="0"/>
              <a:buChar char="•"/>
            </a:pPr>
            <a:r>
              <a:rPr lang="en-US" baseline="0" dirty="0"/>
              <a:t>Unlike for the mining industry, there is already good revenue data coming from PIAC – this can be used to analyze and reconcile disclosures by the government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18</a:t>
            </a:fld>
            <a:endParaRPr lang="en-GB" dirty="0"/>
          </a:p>
        </p:txBody>
      </p:sp>
    </p:spTree>
    <p:extLst>
      <p:ext uri="{BB962C8B-B14F-4D97-AF65-F5344CB8AC3E}">
        <p14:creationId xmlns:p14="http://schemas.microsoft.com/office/powerpoint/2010/main" val="405366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a:t>
            </a:r>
            <a:r>
              <a:rPr lang="en-US" baseline="0" dirty="0"/>
              <a:t> major IOC;s operating on Jubilee, TEN and more recently Offshore Cape three points disclose there payments</a:t>
            </a:r>
          </a:p>
          <a:p>
            <a:pPr marL="171450" indent="-171450">
              <a:buFont typeface="Arial" panose="020B0604020202020204" pitchFamily="34" charset="0"/>
              <a:buChar char="•"/>
            </a:pPr>
            <a:r>
              <a:rPr lang="en-US" baseline="0" dirty="0"/>
              <a:t>Kosmos and Tullow both disclose proportionally for their equity share interest in Ten and Jubilee respectively</a:t>
            </a:r>
          </a:p>
          <a:p>
            <a:pPr marL="171450" indent="-171450">
              <a:buFont typeface="Arial" panose="020B0604020202020204" pitchFamily="34" charset="0"/>
              <a:buChar char="•"/>
            </a:pPr>
            <a:r>
              <a:rPr lang="en-US" baseline="0" dirty="0"/>
              <a:t>Unlike for the mining industry, there is already good revenue data coming from PIAC – this can be used to analyze and reconcile disclosures by the government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19</a:t>
            </a:fld>
            <a:endParaRPr lang="en-GB" dirty="0"/>
          </a:p>
        </p:txBody>
      </p:sp>
    </p:spTree>
    <p:extLst>
      <p:ext uri="{BB962C8B-B14F-4D97-AF65-F5344CB8AC3E}">
        <p14:creationId xmlns:p14="http://schemas.microsoft.com/office/powerpoint/2010/main" val="1218211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21</a:t>
            </a:fld>
            <a:endParaRPr lang="en-GB" dirty="0"/>
          </a:p>
        </p:txBody>
      </p:sp>
    </p:spTree>
    <p:extLst>
      <p:ext uri="{BB962C8B-B14F-4D97-AF65-F5344CB8AC3E}">
        <p14:creationId xmlns:p14="http://schemas.microsoft.com/office/powerpoint/2010/main" val="305935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Overview of Mandatory disclosure laws and payments to governments data</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What companies disclose in Ghana – both oil and gas and mining</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How this data can be relevant to ongoing stories in Ghana</a:t>
            </a:r>
          </a:p>
          <a:p>
            <a:pPr marL="342900" indent="-342900">
              <a:buFont typeface="Arial" panose="020B0604020202020204" pitchFamily="34" charset="0"/>
              <a:buChar char="•"/>
            </a:pPr>
            <a:r>
              <a:rPr lang="en-US" sz="1200" dirty="0">
                <a:latin typeface="Calibri" panose="020F0502020204030204" pitchFamily="34" charset="0"/>
                <a:cs typeface="Calibri" panose="020F0502020204030204" pitchFamily="34" charset="0"/>
              </a:rPr>
              <a:t>How NRGI has supported journalists in using this data </a:t>
            </a:r>
          </a:p>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a:t>
            </a:fld>
            <a:endParaRPr lang="en-GB" dirty="0"/>
          </a:p>
        </p:txBody>
      </p:sp>
    </p:spTree>
    <p:extLst>
      <p:ext uri="{BB962C8B-B14F-4D97-AF65-F5344CB8AC3E}">
        <p14:creationId xmlns:p14="http://schemas.microsoft.com/office/powerpoint/2010/main" val="3992676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22</a:t>
            </a:fld>
            <a:endParaRPr lang="en-GB" dirty="0"/>
          </a:p>
        </p:txBody>
      </p:sp>
    </p:spTree>
    <p:extLst>
      <p:ext uri="{BB962C8B-B14F-4D97-AF65-F5344CB8AC3E}">
        <p14:creationId xmlns:p14="http://schemas.microsoft.com/office/powerpoint/2010/main" val="3898935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23</a:t>
            </a:fld>
            <a:endParaRPr lang="en-GB" dirty="0"/>
          </a:p>
        </p:txBody>
      </p:sp>
    </p:spTree>
    <p:extLst>
      <p:ext uri="{BB962C8B-B14F-4D97-AF65-F5344CB8AC3E}">
        <p14:creationId xmlns:p14="http://schemas.microsoft.com/office/powerpoint/2010/main" val="4076456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24</a:t>
            </a:fld>
            <a:endParaRPr lang="en-GB" dirty="0"/>
          </a:p>
        </p:txBody>
      </p:sp>
    </p:spTree>
    <p:extLst>
      <p:ext uri="{BB962C8B-B14F-4D97-AF65-F5344CB8AC3E}">
        <p14:creationId xmlns:p14="http://schemas.microsoft.com/office/powerpoint/2010/main" val="1779340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25</a:t>
            </a:fld>
            <a:endParaRPr lang="en-GB" dirty="0"/>
          </a:p>
        </p:txBody>
      </p:sp>
    </p:spTree>
    <p:extLst>
      <p:ext uri="{BB962C8B-B14F-4D97-AF65-F5344CB8AC3E}">
        <p14:creationId xmlns:p14="http://schemas.microsoft.com/office/powerpoint/2010/main" val="19651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26</a:t>
            </a:fld>
            <a:endParaRPr lang="en-GB" dirty="0"/>
          </a:p>
        </p:txBody>
      </p:sp>
    </p:spTree>
    <p:extLst>
      <p:ext uri="{BB962C8B-B14F-4D97-AF65-F5344CB8AC3E}">
        <p14:creationId xmlns:p14="http://schemas.microsoft.com/office/powerpoint/2010/main" val="323281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3854" rtl="0" eaLnBrk="1" fontAlgn="auto" latinLnBrk="0" hangingPunct="1">
              <a:lnSpc>
                <a:spcPct val="100000"/>
              </a:lnSpc>
              <a:spcBef>
                <a:spcPct val="0"/>
              </a:spcBef>
              <a:spcAft>
                <a:spcPts val="0"/>
              </a:spcAft>
              <a:buClrTx/>
              <a:buSzTx/>
              <a:buFontTx/>
              <a:buNone/>
              <a:tabLst/>
              <a:defRPr/>
            </a:pPr>
            <a:r>
              <a:rPr lang="en-US" baseline="0" dirty="0"/>
              <a:t>– Come about due to laws in EU Canada and Norway that require companies to disclose the payments they make to governments for the extraction of oil and gas and minerals</a:t>
            </a:r>
          </a:p>
          <a:p>
            <a:pPr marL="0" marR="0" lvl="1" indent="0" algn="l" defTabSz="913854" rtl="0" eaLnBrk="1" fontAlgn="auto" latinLnBrk="0" hangingPunct="1">
              <a:lnSpc>
                <a:spcPct val="100000"/>
              </a:lnSpc>
              <a:spcBef>
                <a:spcPct val="0"/>
              </a:spcBef>
              <a:spcAft>
                <a:spcPts val="0"/>
              </a:spcAft>
              <a:buClrTx/>
              <a:buSzTx/>
              <a:buFontTx/>
              <a:buNone/>
              <a:tabLst/>
              <a:defRPr/>
            </a:pPr>
            <a:r>
              <a:rPr lang="en-US" altLang="en-US" baseline="0" dirty="0"/>
              <a:t>- They are required to disclose any payment over 100,000</a:t>
            </a:r>
          </a:p>
          <a:p>
            <a:pPr marL="171450" marR="0" lvl="1" indent="-171450" algn="l" defTabSz="913854" rtl="0" eaLnBrk="1" fontAlgn="auto" latinLnBrk="0" hangingPunct="1">
              <a:lnSpc>
                <a:spcPct val="100000"/>
              </a:lnSpc>
              <a:spcBef>
                <a:spcPct val="0"/>
              </a:spcBef>
              <a:spcAft>
                <a:spcPts val="0"/>
              </a:spcAft>
              <a:buClrTx/>
              <a:buSzTx/>
              <a:buFontTx/>
              <a:buChar char="-"/>
              <a:tabLst/>
              <a:defRPr/>
            </a:pPr>
            <a:r>
              <a:rPr lang="en-GB" altLang="en-US" dirty="0"/>
              <a:t>They have to report</a:t>
            </a:r>
            <a:r>
              <a:rPr lang="en-GB" altLang="en-US" baseline="0" dirty="0"/>
              <a:t> which specific government entity has received the revenue</a:t>
            </a:r>
          </a:p>
          <a:p>
            <a:pPr marL="628650" marR="0" lvl="2" indent="-171450" algn="l" defTabSz="913854" rtl="0" eaLnBrk="1" fontAlgn="auto" latinLnBrk="0" hangingPunct="1">
              <a:lnSpc>
                <a:spcPct val="100000"/>
              </a:lnSpc>
              <a:spcBef>
                <a:spcPct val="0"/>
              </a:spcBef>
              <a:spcAft>
                <a:spcPts val="0"/>
              </a:spcAft>
              <a:buClrTx/>
              <a:buSzTx/>
              <a:buFontTx/>
              <a:buChar char="-"/>
              <a:tabLst/>
              <a:defRPr/>
            </a:pPr>
            <a:r>
              <a:rPr lang="en-GB" altLang="en-US" baseline="0" dirty="0"/>
              <a:t>Subnational entities – such as district assemblies</a:t>
            </a:r>
          </a:p>
          <a:p>
            <a:pPr marL="628650" marR="0" lvl="2" indent="-171450" algn="l" defTabSz="913854" rtl="0" eaLnBrk="1" fontAlgn="auto" latinLnBrk="0" hangingPunct="1">
              <a:lnSpc>
                <a:spcPct val="100000"/>
              </a:lnSpc>
              <a:spcBef>
                <a:spcPct val="0"/>
              </a:spcBef>
              <a:spcAft>
                <a:spcPts val="0"/>
              </a:spcAft>
              <a:buClrTx/>
              <a:buSzTx/>
              <a:buFontTx/>
              <a:buChar char="-"/>
              <a:tabLst/>
              <a:defRPr/>
            </a:pPr>
            <a:r>
              <a:rPr lang="en-GB" altLang="en-US" baseline="0" dirty="0"/>
              <a:t>SOEs GNPC</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They must also disclose at project-level</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Must disclose payment type – i.e. royalty or dividend</a:t>
            </a:r>
          </a:p>
          <a:p>
            <a:pPr marL="171450" marR="0" lvl="0" indent="-171450" algn="l" defTabSz="913854" rtl="0" eaLnBrk="1" fontAlgn="auto" latinLnBrk="0" hangingPunct="1">
              <a:lnSpc>
                <a:spcPct val="100000"/>
              </a:lnSpc>
              <a:spcBef>
                <a:spcPct val="0"/>
              </a:spcBef>
              <a:spcAft>
                <a:spcPts val="0"/>
              </a:spcAft>
              <a:buClrTx/>
              <a:buSzTx/>
              <a:buFontTx/>
              <a:buChar char="-"/>
              <a:tabLst/>
              <a:defRPr/>
            </a:pPr>
            <a:r>
              <a:rPr lang="en-GB" altLang="en-US" dirty="0"/>
              <a:t>Have</a:t>
            </a:r>
            <a:r>
              <a:rPr lang="en-GB" altLang="en-US" baseline="0" dirty="0"/>
              <a:t> to disclose within 150 days of end of financial year – makes this very timely. All for 2017 compared to 2015 for GEITI</a:t>
            </a:r>
            <a:endParaRPr lang="en-GB" altLang="en-US" dirty="0"/>
          </a:p>
          <a:p>
            <a:pPr marL="0" lvl="1" indent="0" defTabSz="913854">
              <a:spcBef>
                <a:spcPct val="0"/>
              </a:spcBef>
              <a:buFontTx/>
              <a:buNone/>
            </a:pPr>
            <a:endParaRPr lang="en-US" altLang="en-US" b="1" dirty="0"/>
          </a:p>
          <a:p>
            <a:pPr marL="0" lvl="1" indent="0" defTabSz="913854">
              <a:spcBef>
                <a:spcPct val="0"/>
              </a:spcBef>
              <a:buFontTx/>
              <a:buNone/>
            </a:pPr>
            <a:endParaRPr lang="en-US" altLang="en-US" b="1" dirty="0"/>
          </a:p>
          <a:p>
            <a:pPr marL="0" lvl="1" indent="0" defTabSz="913854">
              <a:spcBef>
                <a:spcPct val="0"/>
              </a:spcBef>
              <a:buFontTx/>
              <a:buNone/>
            </a:pPr>
            <a:r>
              <a:rPr lang="en-US" altLang="en-US" b="1" dirty="0"/>
              <a:t>Key features</a:t>
            </a:r>
          </a:p>
          <a:p>
            <a:pPr marL="0" lvl="1" indent="0" defTabSz="913854">
              <a:spcBef>
                <a:spcPct val="0"/>
              </a:spcBef>
              <a:buFontTx/>
              <a:buNone/>
            </a:pPr>
            <a:r>
              <a:rPr lang="en-US" altLang="en-US" dirty="0"/>
              <a:t>Payment types:</a:t>
            </a:r>
          </a:p>
          <a:p>
            <a:pPr marL="626781" lvl="2" indent="-169581" defTabSz="913854">
              <a:spcBef>
                <a:spcPct val="0"/>
              </a:spcBef>
              <a:buFontTx/>
              <a:buChar char="•"/>
            </a:pPr>
            <a:r>
              <a:rPr lang="en-GB" altLang="en-US" dirty="0"/>
              <a:t>(a) production entitlements;</a:t>
            </a:r>
          </a:p>
          <a:p>
            <a:pPr marL="626781" lvl="2" indent="-169581" defTabSz="913854">
              <a:spcBef>
                <a:spcPct val="0"/>
              </a:spcBef>
              <a:buFontTx/>
              <a:buChar char="•"/>
            </a:pPr>
            <a:r>
              <a:rPr lang="en-GB" altLang="en-US" dirty="0"/>
              <a:t>(b) taxes levied on the  income,  production or profits of companies,  excluding taxes  levied on consumption such as value added taxes, personal income taxes or sales taxes;</a:t>
            </a:r>
          </a:p>
          <a:p>
            <a:pPr marL="626781" lvl="2" indent="-169581" defTabSz="913854">
              <a:spcBef>
                <a:spcPct val="0"/>
              </a:spcBef>
              <a:buFontTx/>
              <a:buChar char="•"/>
            </a:pPr>
            <a:r>
              <a:rPr lang="en-GB" altLang="en-US" dirty="0"/>
              <a:t>(c) royalties;</a:t>
            </a:r>
          </a:p>
          <a:p>
            <a:pPr marL="626781" lvl="2" indent="-169581" defTabSz="913854">
              <a:spcBef>
                <a:spcPct val="0"/>
              </a:spcBef>
              <a:buFontTx/>
              <a:buChar char="•"/>
            </a:pPr>
            <a:r>
              <a:rPr lang="en-GB" altLang="en-US" dirty="0"/>
              <a:t>(d) dividends;</a:t>
            </a:r>
          </a:p>
          <a:p>
            <a:pPr marL="626781" lvl="2" indent="-169581" defTabSz="913854">
              <a:spcBef>
                <a:spcPct val="0"/>
              </a:spcBef>
              <a:buFontTx/>
              <a:buChar char="•"/>
            </a:pPr>
            <a:r>
              <a:rPr lang="en-GB" altLang="en-US" dirty="0"/>
              <a:t>(e) signature, discovery and production bonuses;</a:t>
            </a:r>
          </a:p>
          <a:p>
            <a:pPr marL="626781" lvl="2" indent="-169581" defTabSz="913854">
              <a:spcBef>
                <a:spcPct val="0"/>
              </a:spcBef>
              <a:buFontTx/>
              <a:buChar char="•"/>
            </a:pPr>
            <a:r>
              <a:rPr lang="en-GB" altLang="en-US" dirty="0"/>
              <a:t>(f) licence fees, rental fees, entry fees and other considerations for licences and /or concessions; and</a:t>
            </a:r>
          </a:p>
          <a:p>
            <a:pPr marL="626781" lvl="2" indent="-169581" defTabSz="913854">
              <a:spcBef>
                <a:spcPct val="0"/>
              </a:spcBef>
              <a:buFontTx/>
              <a:buChar char="•"/>
            </a:pPr>
            <a:r>
              <a:rPr lang="en-GB" altLang="en-US" dirty="0"/>
              <a:t>(g) payments for infrastructure improvements.</a:t>
            </a:r>
          </a:p>
        </p:txBody>
      </p:sp>
      <p:sp>
        <p:nvSpPr>
          <p:cNvPr id="4" name="Slide Number Placeholder 3"/>
          <p:cNvSpPr>
            <a:spLocks noGrp="1"/>
          </p:cNvSpPr>
          <p:nvPr>
            <p:ph type="sldNum" sz="quarter" idx="10"/>
          </p:nvPr>
        </p:nvSpPr>
        <p:spPr/>
        <p:txBody>
          <a:bodyPr/>
          <a:lstStyle/>
          <a:p>
            <a:fld id="{221571A0-8FED-4964-AF3C-A298F3F6E4D0}" type="slidenum">
              <a:rPr lang="en-GB" smtClean="0"/>
              <a:t>3</a:t>
            </a:fld>
            <a:endParaRPr lang="en-GB" dirty="0"/>
          </a:p>
        </p:txBody>
      </p:sp>
    </p:spTree>
    <p:extLst>
      <p:ext uri="{BB962C8B-B14F-4D97-AF65-F5344CB8AC3E}">
        <p14:creationId xmlns:p14="http://schemas.microsoft.com/office/powerpoint/2010/main" val="179874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Company disclosure – this is</a:t>
            </a:r>
            <a:r>
              <a:rPr lang="en-US" baseline="0" dirty="0"/>
              <a:t> the company statement – can be used in conversation in government</a:t>
            </a:r>
          </a:p>
          <a:p>
            <a:pPr marL="171450" indent="-171450">
              <a:buFontTx/>
              <a:buChar char="-"/>
            </a:pPr>
            <a:r>
              <a:rPr lang="en-US" baseline="0" dirty="0"/>
              <a:t>Timely, important to having story relevant to audience – GEITI most recent report from 2015 – hard to gain attention of audience as much</a:t>
            </a:r>
          </a:p>
          <a:p>
            <a:pPr marL="171450" indent="-171450">
              <a:buFontTx/>
              <a:buChar char="-"/>
            </a:pPr>
            <a:r>
              <a:rPr lang="en-US" baseline="0" dirty="0"/>
              <a:t>Payment types – Every company must use same definition – and we will look at what times of payments we should expect</a:t>
            </a: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4</a:t>
            </a:fld>
            <a:endParaRPr lang="en-GB" dirty="0"/>
          </a:p>
        </p:txBody>
      </p:sp>
    </p:spTree>
    <p:extLst>
      <p:ext uri="{BB962C8B-B14F-4D97-AF65-F5344CB8AC3E}">
        <p14:creationId xmlns:p14="http://schemas.microsoft.com/office/powerpoint/2010/main" val="209371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6</a:t>
            </a:fld>
            <a:endParaRPr lang="en-GB" dirty="0"/>
          </a:p>
        </p:txBody>
      </p:sp>
    </p:spTree>
    <p:extLst>
      <p:ext uri="{BB962C8B-B14F-4D97-AF65-F5344CB8AC3E}">
        <p14:creationId xmlns:p14="http://schemas.microsoft.com/office/powerpoint/2010/main" val="158752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7</a:t>
            </a:fld>
            <a:endParaRPr lang="en-GB" dirty="0"/>
          </a:p>
        </p:txBody>
      </p:sp>
    </p:spTree>
    <p:extLst>
      <p:ext uri="{BB962C8B-B14F-4D97-AF65-F5344CB8AC3E}">
        <p14:creationId xmlns:p14="http://schemas.microsoft.com/office/powerpoint/2010/main" val="35328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8</a:t>
            </a:fld>
            <a:endParaRPr lang="en-GB" dirty="0"/>
          </a:p>
        </p:txBody>
      </p:sp>
    </p:spTree>
    <p:extLst>
      <p:ext uri="{BB962C8B-B14F-4D97-AF65-F5344CB8AC3E}">
        <p14:creationId xmlns:p14="http://schemas.microsoft.com/office/powerpoint/2010/main" val="9988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9</a:t>
            </a:fld>
            <a:endParaRPr lang="en-GB" dirty="0"/>
          </a:p>
        </p:txBody>
      </p:sp>
    </p:spTree>
    <p:extLst>
      <p:ext uri="{BB962C8B-B14F-4D97-AF65-F5344CB8AC3E}">
        <p14:creationId xmlns:p14="http://schemas.microsoft.com/office/powerpoint/2010/main" val="1531307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21571A0-8FED-4964-AF3C-A298F3F6E4D0}" type="slidenum">
              <a:rPr lang="en-GB" smtClean="0"/>
              <a:t>10</a:t>
            </a:fld>
            <a:endParaRPr lang="en-GB" dirty="0"/>
          </a:p>
        </p:txBody>
      </p:sp>
    </p:spTree>
    <p:extLst>
      <p:ext uri="{BB962C8B-B14F-4D97-AF65-F5344CB8AC3E}">
        <p14:creationId xmlns:p14="http://schemas.microsoft.com/office/powerpoint/2010/main" val="292589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Tree>
    <p:extLst>
      <p:ext uri="{BB962C8B-B14F-4D97-AF65-F5344CB8AC3E}">
        <p14:creationId xmlns:p14="http://schemas.microsoft.com/office/powerpoint/2010/main" val="1380116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350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917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Tree>
    <p:extLst>
      <p:ext uri="{BB962C8B-B14F-4D97-AF65-F5344CB8AC3E}">
        <p14:creationId xmlns:p14="http://schemas.microsoft.com/office/powerpoint/2010/main" val="3349079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solidFill>
                  <a:prstClr val="black">
                    <a:tint val="75000"/>
                  </a:prstClr>
                </a:solidFill>
              </a:rPr>
              <a:t>6/28/2017</a:t>
            </a:r>
          </a:p>
        </p:txBody>
      </p:sp>
      <p:sp>
        <p:nvSpPr>
          <p:cNvPr id="5" name="Footer Placeholder 4"/>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1412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806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dirty="0">
                <a:solidFill>
                  <a:prstClr val="black">
                    <a:tint val="75000"/>
                  </a:prstClr>
                </a:solidFill>
              </a:rPr>
              <a:t>6/28/2017</a:t>
            </a:r>
          </a:p>
        </p:txBody>
      </p:sp>
      <p:sp>
        <p:nvSpPr>
          <p:cNvPr id="8" name="Footer Placeholder 7"/>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588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dirty="0">
                <a:solidFill>
                  <a:prstClr val="black">
                    <a:tint val="75000"/>
                  </a:prstClr>
                </a:solidFill>
              </a:rPr>
              <a:t>6/28/2017</a:t>
            </a:r>
          </a:p>
        </p:txBody>
      </p:sp>
      <p:sp>
        <p:nvSpPr>
          <p:cNvPr id="4" name="Footer Placeholder 3"/>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3586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olidFill>
                  <a:prstClr val="black">
                    <a:tint val="75000"/>
                  </a:prstClr>
                </a:solidFill>
              </a:rPr>
              <a:t>6/28/2017</a:t>
            </a:r>
          </a:p>
        </p:txBody>
      </p:sp>
      <p:sp>
        <p:nvSpPr>
          <p:cNvPr id="3" name="Footer Placeholder 2"/>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20618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57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solidFill>
                  <a:prstClr val="black">
                    <a:tint val="75000"/>
                  </a:prstClr>
                </a:solidFill>
              </a:rPr>
              <a:t>6/28/2017</a:t>
            </a:r>
          </a:p>
        </p:txBody>
      </p:sp>
      <p:sp>
        <p:nvSpPr>
          <p:cNvPr id="6" name="Footer Placeholder 5"/>
          <p:cNvSpPr>
            <a:spLocks noGrp="1"/>
          </p:cNvSpPr>
          <p:nvPr>
            <p:ph type="ftr" sz="quarter" idx="11"/>
          </p:nvPr>
        </p:nvSpPr>
        <p:spPr/>
        <p:txBody>
          <a:body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547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r>
              <a:rPr lang="en-US" dirty="0">
                <a:solidFill>
                  <a:prstClr val="black">
                    <a:tint val="75000"/>
                  </a:prstClr>
                </a:solidFill>
              </a:rPr>
              <a:t>6/28/2017</a:t>
            </a: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en-GB" dirty="0">
                <a:solidFill>
                  <a:prstClr val="black">
                    <a:tint val="75000"/>
                  </a:prstClr>
                </a:solidFill>
              </a:rPr>
              <a:t>2017 Resource Governance Index - Toolkit v0.1</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631064" y="6356353"/>
            <a:ext cx="284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fld id="{FFC9645A-DA5A-47AF-A50D-03006D823DC9}" type="slidenum">
              <a:rPr lang="en-US" smtClean="0">
                <a:solidFill>
                  <a:prstClr val="black">
                    <a:tint val="75000"/>
                  </a:prstClr>
                </a:solidFill>
              </a:rPr>
              <a:pPr/>
              <a:t>‹#›</a:t>
            </a:fld>
            <a:endParaRPr lang="en-US" dirty="0">
              <a:solidFill>
                <a:prstClr val="black">
                  <a:tint val="75000"/>
                </a:prstClr>
              </a:solidFill>
            </a:endParaRPr>
          </a:p>
        </p:txBody>
      </p:sp>
      <p:pic>
        <p:nvPicPr>
          <p:cNvPr id="8"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10801" y="6187394"/>
            <a:ext cx="1371599" cy="540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7436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6276"/>
        </a:solidFill>
        <a:effectLst/>
      </p:bgPr>
    </p:bg>
    <p:spTree>
      <p:nvGrpSpPr>
        <p:cNvPr id="1" name=""/>
        <p:cNvGrpSpPr/>
        <p:nvPr/>
      </p:nvGrpSpPr>
      <p:grpSpPr>
        <a:xfrm>
          <a:off x="0" y="0"/>
          <a:ext cx="0" cy="0"/>
          <a:chOff x="0" y="0"/>
          <a:chExt cx="0" cy="0"/>
        </a:xfrm>
      </p:grpSpPr>
      <p:pic>
        <p:nvPicPr>
          <p:cNvPr id="31" name="pasted-image.pdf"/>
          <p:cNvPicPr>
            <a:picLocks/>
          </p:cNvPicPr>
          <p:nvPr/>
        </p:nvPicPr>
        <p:blipFill>
          <a:blip r:embed="rId3">
            <a:extLst/>
          </a:blip>
          <a:stretch>
            <a:fillRect/>
          </a:stretch>
        </p:blipFill>
        <p:spPr>
          <a:xfrm>
            <a:off x="57408" y="4861937"/>
            <a:ext cx="12077185" cy="1988353"/>
          </a:xfrm>
          <a:prstGeom prst="rect">
            <a:avLst/>
          </a:prstGeom>
          <a:ln w="12700">
            <a:miter lim="400000"/>
          </a:ln>
        </p:spPr>
      </p:pic>
      <p:pic>
        <p:nvPicPr>
          <p:cNvPr id="33" name="pasted-image.pdf"/>
          <p:cNvPicPr>
            <a:picLocks noChangeAspect="1"/>
          </p:cNvPicPr>
          <p:nvPr/>
        </p:nvPicPr>
        <p:blipFill>
          <a:blip r:embed="rId4">
            <a:extLst/>
          </a:blip>
          <a:stretch>
            <a:fillRect/>
          </a:stretch>
        </p:blipFill>
        <p:spPr>
          <a:xfrm>
            <a:off x="5285630" y="4599318"/>
            <a:ext cx="1735040" cy="886697"/>
          </a:xfrm>
          <a:prstGeom prst="rect">
            <a:avLst/>
          </a:prstGeom>
          <a:ln w="12700">
            <a:miter lim="400000"/>
          </a:ln>
        </p:spPr>
      </p:pic>
      <p:sp>
        <p:nvSpPr>
          <p:cNvPr id="35" name="Shape 35"/>
          <p:cNvSpPr/>
          <p:nvPr/>
        </p:nvSpPr>
        <p:spPr>
          <a:xfrm flipV="1">
            <a:off x="2440057" y="3708400"/>
            <a:ext cx="7349987" cy="2"/>
          </a:xfrm>
          <a:prstGeom prst="line">
            <a:avLst/>
          </a:prstGeom>
          <a:ln w="50800">
            <a:solidFill>
              <a:srgbClr val="EC6A43"/>
            </a:solidFill>
            <a:miter/>
          </a:ln>
        </p:spPr>
        <p:txBody>
          <a:bodyPr tIns="45720" bIns="45720"/>
          <a:lstStyle/>
          <a:p>
            <a:endParaRPr sz="900"/>
          </a:p>
        </p:txBody>
      </p:sp>
      <p:sp>
        <p:nvSpPr>
          <p:cNvPr id="36" name="Shape 36"/>
          <p:cNvSpPr/>
          <p:nvPr/>
        </p:nvSpPr>
        <p:spPr>
          <a:xfrm>
            <a:off x="6046390" y="1813376"/>
            <a:ext cx="213521" cy="600164"/>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p>
            <a:pPr marR="28574" algn="ctr" defTabSz="642938">
              <a:spcBef>
                <a:spcPts val="500"/>
              </a:spcBef>
              <a:spcAft>
                <a:spcPts val="1200"/>
              </a:spcAft>
              <a:defRPr sz="4800" b="1">
                <a:solidFill>
                  <a:srgbClr val="FFFFFF"/>
                </a:solidFill>
                <a:uFill>
                  <a:solidFill>
                    <a:srgbClr val="E0A123"/>
                  </a:solidFill>
                </a:uFill>
                <a:latin typeface="Lucida Grande"/>
                <a:ea typeface="Lucida Grande"/>
                <a:cs typeface="Lucida Grande"/>
                <a:sym typeface="Lucida Grande"/>
              </a:defRPr>
            </a:pPr>
            <a:endParaRPr sz="3300" dirty="0"/>
          </a:p>
        </p:txBody>
      </p:sp>
      <p:sp>
        <p:nvSpPr>
          <p:cNvPr id="9" name="Shape 32"/>
          <p:cNvSpPr txBox="1">
            <a:spLocks/>
          </p:cNvSpPr>
          <p:nvPr/>
        </p:nvSpPr>
        <p:spPr>
          <a:xfrm>
            <a:off x="381258" y="1512996"/>
            <a:ext cx="11429483" cy="1662257"/>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noAutofit/>
          </a:bodyPr>
          <a:lstStyle>
            <a:lvl1pPr marL="0" marR="57148" indent="0" algn="ctr" defTabSz="1285875" rtl="0" latinLnBrk="0">
              <a:lnSpc>
                <a:spcPct val="110000"/>
              </a:lnSpc>
              <a:spcBef>
                <a:spcPts val="0"/>
              </a:spcBef>
              <a:spcAft>
                <a:spcPts val="0"/>
              </a:spcAft>
              <a:buClrTx/>
              <a:buSzTx/>
              <a:buFontTx/>
              <a:buNone/>
              <a:tabLst/>
              <a:defRPr sz="5500" b="1" i="0" u="none" strike="noStrike" cap="none" spc="0" baseline="0">
                <a:ln>
                  <a:noFill/>
                </a:ln>
                <a:solidFill>
                  <a:srgbClr val="FFFFFF"/>
                </a:solidFill>
                <a:uFill>
                  <a:solidFill>
                    <a:srgbClr val="E0A123"/>
                  </a:solidFill>
                </a:uFill>
                <a:latin typeface="Palatino"/>
                <a:ea typeface="Palatino"/>
                <a:cs typeface="Palatino"/>
                <a:sym typeface="Palatino"/>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ln>
                  <a:noFill/>
                </a:ln>
                <a:solidFill>
                  <a:srgbClr val="000000"/>
                </a:solidFill>
                <a:uFillTx/>
                <a:latin typeface="+mj-lt"/>
                <a:ea typeface="+mj-ea"/>
                <a:cs typeface="+mj-cs"/>
                <a:sym typeface="Calibri"/>
              </a:defRPr>
            </a:lvl9pPr>
          </a:lstStyle>
          <a:p>
            <a:r>
              <a:rPr lang="en-US" sz="4400" dirty="0"/>
              <a:t>Payments to governments data and resourceprojects.org</a:t>
            </a:r>
          </a:p>
          <a:p>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7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Latin America</a:t>
            </a:r>
          </a:p>
        </p:txBody>
      </p:sp>
      <p:pic>
        <p:nvPicPr>
          <p:cNvPr id="6" name="Picture 5">
            <a:extLst>
              <a:ext uri="{FF2B5EF4-FFF2-40B4-BE49-F238E27FC236}">
                <a16:creationId xmlns:a16="http://schemas.microsoft.com/office/drawing/2014/main" id="{54EAED01-B9CE-8042-987E-F84FF5CA5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3540300"/>
            <a:ext cx="5717195" cy="2936701"/>
          </a:xfrm>
          <a:prstGeom prst="rect">
            <a:avLst/>
          </a:prstGeom>
        </p:spPr>
      </p:pic>
      <p:sp>
        <p:nvSpPr>
          <p:cNvPr id="7" name="TextBox 6">
            <a:extLst>
              <a:ext uri="{FF2B5EF4-FFF2-40B4-BE49-F238E27FC236}">
                <a16:creationId xmlns:a16="http://schemas.microsoft.com/office/drawing/2014/main" id="{F7299E31-A9C5-2B48-8E0A-8D55609CD3AF}"/>
              </a:ext>
            </a:extLst>
          </p:cNvPr>
          <p:cNvSpPr txBox="1"/>
          <p:nvPr/>
        </p:nvSpPr>
        <p:spPr>
          <a:xfrm>
            <a:off x="6872286" y="3540300"/>
            <a:ext cx="3571875" cy="1477328"/>
          </a:xfrm>
          <a:prstGeom prst="rect">
            <a:avLst/>
          </a:prstGeom>
          <a:noFill/>
        </p:spPr>
        <p:txBody>
          <a:bodyPr wrap="square" rtlCol="0">
            <a:spAutoFit/>
          </a:bodyPr>
          <a:lstStyle/>
          <a:p>
            <a:r>
              <a:rPr lang="en-US" b="1" dirty="0"/>
              <a:t>Colombia</a:t>
            </a:r>
          </a:p>
          <a:p>
            <a:endParaRPr lang="en-US" dirty="0"/>
          </a:p>
          <a:p>
            <a:pPr marL="285750" indent="-285750">
              <a:buFont typeface="Arial" panose="020B0604020202020204" pitchFamily="34" charset="0"/>
              <a:buChar char="•"/>
            </a:pPr>
            <a:r>
              <a:rPr lang="en-US" dirty="0"/>
              <a:t>1.8 billion USD in payments</a:t>
            </a:r>
          </a:p>
          <a:p>
            <a:pPr marL="285750" indent="-285750">
              <a:buFont typeface="Arial" panose="020B0604020202020204" pitchFamily="34" charset="0"/>
              <a:buChar char="•"/>
            </a:pPr>
            <a:r>
              <a:rPr lang="en-US" dirty="0"/>
              <a:t>31 reporting companies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F1F43C0-88C3-A249-B055-15045734D682}"/>
              </a:ext>
            </a:extLst>
          </p:cNvPr>
          <p:cNvSpPr txBox="1"/>
          <p:nvPr/>
        </p:nvSpPr>
        <p:spPr>
          <a:xfrm>
            <a:off x="6872286" y="971680"/>
            <a:ext cx="3571875" cy="1477328"/>
          </a:xfrm>
          <a:prstGeom prst="rect">
            <a:avLst/>
          </a:prstGeom>
          <a:noFill/>
        </p:spPr>
        <p:txBody>
          <a:bodyPr wrap="square" rtlCol="0">
            <a:spAutoFit/>
          </a:bodyPr>
          <a:lstStyle/>
          <a:p>
            <a:r>
              <a:rPr lang="en-US" b="1" dirty="0"/>
              <a:t>Mexico</a:t>
            </a:r>
          </a:p>
          <a:p>
            <a:endParaRPr lang="en-US" dirty="0"/>
          </a:p>
          <a:p>
            <a:pPr marL="285750" indent="-285750">
              <a:buFont typeface="Arial" panose="020B0604020202020204" pitchFamily="34" charset="0"/>
              <a:buChar char="•"/>
            </a:pPr>
            <a:r>
              <a:rPr lang="en-US" dirty="0"/>
              <a:t>1.2 billion USD in payments</a:t>
            </a:r>
          </a:p>
          <a:p>
            <a:pPr marL="285750" indent="-285750">
              <a:buFont typeface="Arial" panose="020B0604020202020204" pitchFamily="34" charset="0"/>
              <a:buChar char="•"/>
            </a:pPr>
            <a:r>
              <a:rPr lang="en-US" dirty="0"/>
              <a:t>58 reporting companies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F48927D3-15A7-6343-AC01-A139F5973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623159"/>
            <a:ext cx="5717195" cy="2920967"/>
          </a:xfrm>
          <a:prstGeom prst="rect">
            <a:avLst/>
          </a:prstGeom>
        </p:spPr>
      </p:pic>
    </p:spTree>
    <p:extLst>
      <p:ext uri="{BB962C8B-B14F-4D97-AF65-F5344CB8AC3E}">
        <p14:creationId xmlns:p14="http://schemas.microsoft.com/office/powerpoint/2010/main" val="151044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Latin America</a:t>
            </a:r>
          </a:p>
        </p:txBody>
      </p:sp>
      <p:pic>
        <p:nvPicPr>
          <p:cNvPr id="6" name="Picture 5">
            <a:extLst>
              <a:ext uri="{FF2B5EF4-FFF2-40B4-BE49-F238E27FC236}">
                <a16:creationId xmlns:a16="http://schemas.microsoft.com/office/drawing/2014/main" id="{54EAED01-B9CE-8042-987E-F84FF5CA5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3540300"/>
            <a:ext cx="5717195" cy="2936701"/>
          </a:xfrm>
          <a:prstGeom prst="rect">
            <a:avLst/>
          </a:prstGeom>
        </p:spPr>
      </p:pic>
      <p:sp>
        <p:nvSpPr>
          <p:cNvPr id="7" name="TextBox 6">
            <a:extLst>
              <a:ext uri="{FF2B5EF4-FFF2-40B4-BE49-F238E27FC236}">
                <a16:creationId xmlns:a16="http://schemas.microsoft.com/office/drawing/2014/main" id="{F7299E31-A9C5-2B48-8E0A-8D55609CD3AF}"/>
              </a:ext>
            </a:extLst>
          </p:cNvPr>
          <p:cNvSpPr txBox="1"/>
          <p:nvPr/>
        </p:nvSpPr>
        <p:spPr>
          <a:xfrm>
            <a:off x="6872286" y="3540300"/>
            <a:ext cx="3571875" cy="1477328"/>
          </a:xfrm>
          <a:prstGeom prst="rect">
            <a:avLst/>
          </a:prstGeom>
          <a:noFill/>
        </p:spPr>
        <p:txBody>
          <a:bodyPr wrap="square" rtlCol="0">
            <a:spAutoFit/>
          </a:bodyPr>
          <a:lstStyle/>
          <a:p>
            <a:r>
              <a:rPr lang="en-US" b="1" dirty="0"/>
              <a:t>Colombia</a:t>
            </a:r>
          </a:p>
          <a:p>
            <a:endParaRPr lang="en-US" dirty="0"/>
          </a:p>
          <a:p>
            <a:pPr marL="285750" indent="-285750">
              <a:buFont typeface="Arial" panose="020B0604020202020204" pitchFamily="34" charset="0"/>
              <a:buChar char="•"/>
            </a:pPr>
            <a:r>
              <a:rPr lang="en-US" dirty="0"/>
              <a:t>1.8 billion USD in payments</a:t>
            </a:r>
          </a:p>
          <a:p>
            <a:pPr marL="285750" indent="-285750">
              <a:buFont typeface="Arial" panose="020B0604020202020204" pitchFamily="34" charset="0"/>
              <a:buChar char="•"/>
            </a:pPr>
            <a:r>
              <a:rPr lang="en-US" dirty="0"/>
              <a:t>31 reporting companies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F1F43C0-88C3-A249-B055-15045734D682}"/>
              </a:ext>
            </a:extLst>
          </p:cNvPr>
          <p:cNvSpPr txBox="1"/>
          <p:nvPr/>
        </p:nvSpPr>
        <p:spPr>
          <a:xfrm>
            <a:off x="6872286" y="971680"/>
            <a:ext cx="3571875" cy="1477328"/>
          </a:xfrm>
          <a:prstGeom prst="rect">
            <a:avLst/>
          </a:prstGeom>
          <a:noFill/>
        </p:spPr>
        <p:txBody>
          <a:bodyPr wrap="square" rtlCol="0">
            <a:spAutoFit/>
          </a:bodyPr>
          <a:lstStyle/>
          <a:p>
            <a:r>
              <a:rPr lang="en-US" b="1" dirty="0"/>
              <a:t>Mexico</a:t>
            </a:r>
          </a:p>
          <a:p>
            <a:endParaRPr lang="en-US" dirty="0"/>
          </a:p>
          <a:p>
            <a:pPr marL="285750" indent="-285750">
              <a:buFont typeface="Arial" panose="020B0604020202020204" pitchFamily="34" charset="0"/>
              <a:buChar char="•"/>
            </a:pPr>
            <a:r>
              <a:rPr lang="en-US" dirty="0"/>
              <a:t>1.2 billion USD in payments</a:t>
            </a:r>
          </a:p>
          <a:p>
            <a:pPr marL="285750" indent="-285750">
              <a:buFont typeface="Arial" panose="020B0604020202020204" pitchFamily="34" charset="0"/>
              <a:buChar char="•"/>
            </a:pPr>
            <a:r>
              <a:rPr lang="en-US" dirty="0"/>
              <a:t>58 reporting companies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F48927D3-15A7-6343-AC01-A139F59733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623159"/>
            <a:ext cx="5717195" cy="2920967"/>
          </a:xfrm>
          <a:prstGeom prst="rect">
            <a:avLst/>
          </a:prstGeom>
        </p:spPr>
      </p:pic>
    </p:spTree>
    <p:extLst>
      <p:ext uri="{BB962C8B-B14F-4D97-AF65-F5344CB8AC3E}">
        <p14:creationId xmlns:p14="http://schemas.microsoft.com/office/powerpoint/2010/main" val="94942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NRGI Priority Country Payment To Government Data: Asia Pacific</a:t>
            </a:r>
          </a:p>
        </p:txBody>
      </p:sp>
      <p:sp>
        <p:nvSpPr>
          <p:cNvPr id="7" name="TextBox 6">
            <a:extLst>
              <a:ext uri="{FF2B5EF4-FFF2-40B4-BE49-F238E27FC236}">
                <a16:creationId xmlns:a16="http://schemas.microsoft.com/office/drawing/2014/main" id="{F7299E31-A9C5-2B48-8E0A-8D55609CD3AF}"/>
              </a:ext>
            </a:extLst>
          </p:cNvPr>
          <p:cNvSpPr txBox="1"/>
          <p:nvPr/>
        </p:nvSpPr>
        <p:spPr>
          <a:xfrm>
            <a:off x="6872286" y="3540300"/>
            <a:ext cx="3571875" cy="1477328"/>
          </a:xfrm>
          <a:prstGeom prst="rect">
            <a:avLst/>
          </a:prstGeom>
          <a:noFill/>
        </p:spPr>
        <p:txBody>
          <a:bodyPr wrap="square" rtlCol="0">
            <a:spAutoFit/>
          </a:bodyPr>
          <a:lstStyle/>
          <a:p>
            <a:r>
              <a:rPr lang="en-US" b="1" dirty="0"/>
              <a:t>Indonesia</a:t>
            </a:r>
          </a:p>
          <a:p>
            <a:endParaRPr lang="en-US" dirty="0"/>
          </a:p>
          <a:p>
            <a:pPr marL="285750" indent="-285750">
              <a:buFont typeface="Arial" panose="020B0604020202020204" pitchFamily="34" charset="0"/>
              <a:buChar char="•"/>
            </a:pPr>
            <a:r>
              <a:rPr lang="en-US" dirty="0"/>
              <a:t>8.2 billion USD in payments</a:t>
            </a:r>
          </a:p>
          <a:p>
            <a:pPr marL="285750" indent="-285750">
              <a:buFont typeface="Arial" panose="020B0604020202020204" pitchFamily="34" charset="0"/>
              <a:buChar char="•"/>
            </a:pPr>
            <a:r>
              <a:rPr lang="en-US" dirty="0"/>
              <a:t>24 reporting companies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F1F43C0-88C3-A249-B055-15045734D682}"/>
              </a:ext>
            </a:extLst>
          </p:cNvPr>
          <p:cNvSpPr txBox="1"/>
          <p:nvPr/>
        </p:nvSpPr>
        <p:spPr>
          <a:xfrm>
            <a:off x="6872286" y="971680"/>
            <a:ext cx="3571875" cy="1477328"/>
          </a:xfrm>
          <a:prstGeom prst="rect">
            <a:avLst/>
          </a:prstGeom>
          <a:noFill/>
        </p:spPr>
        <p:txBody>
          <a:bodyPr wrap="square" rtlCol="0">
            <a:spAutoFit/>
          </a:bodyPr>
          <a:lstStyle/>
          <a:p>
            <a:r>
              <a:rPr lang="en-US" b="1" dirty="0"/>
              <a:t>Mongolia</a:t>
            </a:r>
          </a:p>
          <a:p>
            <a:endParaRPr lang="en-US" dirty="0"/>
          </a:p>
          <a:p>
            <a:pPr marL="285750" indent="-285750">
              <a:buFont typeface="Arial" panose="020B0604020202020204" pitchFamily="34" charset="0"/>
              <a:buChar char="•"/>
            </a:pPr>
            <a:r>
              <a:rPr lang="en-US" dirty="0"/>
              <a:t>608 million USD in payments</a:t>
            </a:r>
          </a:p>
          <a:p>
            <a:pPr marL="285750" indent="-285750">
              <a:buFont typeface="Arial" panose="020B0604020202020204" pitchFamily="34" charset="0"/>
              <a:buChar char="•"/>
            </a:pPr>
            <a:r>
              <a:rPr lang="en-US" dirty="0"/>
              <a:t>6 reporting companies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7E8DEC5C-B8BE-CD44-8494-B1E0BE814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8" y="762309"/>
            <a:ext cx="5717195" cy="2987363"/>
          </a:xfrm>
          <a:prstGeom prst="rect">
            <a:avLst/>
          </a:prstGeom>
        </p:spPr>
      </p:pic>
      <p:pic>
        <p:nvPicPr>
          <p:cNvPr id="9" name="Picture 8">
            <a:extLst>
              <a:ext uri="{FF2B5EF4-FFF2-40B4-BE49-F238E27FC236}">
                <a16:creationId xmlns:a16="http://schemas.microsoft.com/office/drawing/2014/main" id="{9CBB90D5-8879-134F-80D4-9B3B75B80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3749672"/>
            <a:ext cx="5717195" cy="3003599"/>
          </a:xfrm>
          <a:prstGeom prst="rect">
            <a:avLst/>
          </a:prstGeom>
        </p:spPr>
      </p:pic>
    </p:spTree>
    <p:extLst>
      <p:ext uri="{BB962C8B-B14F-4D97-AF65-F5344CB8AC3E}">
        <p14:creationId xmlns:p14="http://schemas.microsoft.com/office/powerpoint/2010/main" val="135352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NRGI Priority Country Payment To Government Data: Asia Pacific</a:t>
            </a:r>
          </a:p>
        </p:txBody>
      </p:sp>
      <p:sp>
        <p:nvSpPr>
          <p:cNvPr id="9" name="TextBox 8">
            <a:extLst>
              <a:ext uri="{FF2B5EF4-FFF2-40B4-BE49-F238E27FC236}">
                <a16:creationId xmlns:a16="http://schemas.microsoft.com/office/drawing/2014/main" id="{65CA894B-B0E3-7348-BB20-902F6535BB71}"/>
              </a:ext>
            </a:extLst>
          </p:cNvPr>
          <p:cNvSpPr txBox="1"/>
          <p:nvPr/>
        </p:nvSpPr>
        <p:spPr>
          <a:xfrm>
            <a:off x="7341014" y="1754187"/>
            <a:ext cx="3571875" cy="1477328"/>
          </a:xfrm>
          <a:prstGeom prst="rect">
            <a:avLst/>
          </a:prstGeom>
          <a:noFill/>
        </p:spPr>
        <p:txBody>
          <a:bodyPr wrap="square" rtlCol="0">
            <a:spAutoFit/>
          </a:bodyPr>
          <a:lstStyle/>
          <a:p>
            <a:r>
              <a:rPr lang="en-US" b="1" dirty="0"/>
              <a:t>Myanmar</a:t>
            </a:r>
          </a:p>
          <a:p>
            <a:endParaRPr lang="en-US" dirty="0"/>
          </a:p>
          <a:p>
            <a:pPr marL="285750" indent="-285750">
              <a:buFont typeface="Arial" panose="020B0604020202020204" pitchFamily="34" charset="0"/>
              <a:buChar char="•"/>
            </a:pPr>
            <a:r>
              <a:rPr lang="en-US" dirty="0"/>
              <a:t>388 million USD in payments</a:t>
            </a:r>
          </a:p>
          <a:p>
            <a:pPr marL="285750" indent="-285750">
              <a:buFont typeface="Arial" panose="020B0604020202020204" pitchFamily="34" charset="0"/>
              <a:buChar char="•"/>
            </a:pPr>
            <a:r>
              <a:rPr lang="en-US" dirty="0"/>
              <a:t>3 reporting companies</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E2B3A2D-EF9E-9448-8CEA-A7955F6EE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1453515"/>
            <a:ext cx="6896100" cy="3556000"/>
          </a:xfrm>
          <a:prstGeom prst="rect">
            <a:avLst/>
          </a:prstGeom>
        </p:spPr>
      </p:pic>
    </p:spTree>
    <p:extLst>
      <p:ext uri="{BB962C8B-B14F-4D97-AF65-F5344CB8AC3E}">
        <p14:creationId xmlns:p14="http://schemas.microsoft.com/office/powerpoint/2010/main" val="311571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274638"/>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GB" sz="2800" dirty="0">
                <a:latin typeface="Palatino"/>
              </a:rPr>
              <a:t>How can this data be used in NRGI country programs</a:t>
            </a:r>
          </a:p>
        </p:txBody>
      </p:sp>
      <p:sp>
        <p:nvSpPr>
          <p:cNvPr id="9" name="TextBox 8"/>
          <p:cNvSpPr txBox="1"/>
          <p:nvPr/>
        </p:nvSpPr>
        <p:spPr>
          <a:xfrm>
            <a:off x="609600" y="1170797"/>
            <a:ext cx="10972800" cy="3693319"/>
          </a:xfrm>
          <a:prstGeom prst="rect">
            <a:avLst/>
          </a:prstGeom>
          <a:noFill/>
        </p:spPr>
        <p:txBody>
          <a:bodyPr wrap="square" rtlCol="0">
            <a:spAutoFit/>
          </a:bodyPr>
          <a:lstStyle/>
          <a:p>
            <a:pPr marL="457200" indent="-457200">
              <a:buFont typeface="+mj-lt"/>
              <a:buAutoNum type="arabicPeriod"/>
            </a:pPr>
            <a:r>
              <a:rPr lang="en-GB" sz="2400" dirty="0">
                <a:latin typeface="Palatino"/>
                <a:cs typeface="Calibri" panose="020F0502020204030204" pitchFamily="34" charset="0"/>
              </a:rPr>
              <a:t>Capacity Development</a:t>
            </a:r>
          </a:p>
          <a:p>
            <a:pPr marL="457200" indent="-457200">
              <a:buFont typeface="+mj-lt"/>
              <a:buAutoNum type="arabicPeriod"/>
            </a:pPr>
            <a:endParaRPr lang="en-GB" sz="2400" dirty="0">
              <a:latin typeface="Palatino"/>
              <a:cs typeface="Calibri" panose="020F0502020204030204" pitchFamily="34" charset="0"/>
            </a:endParaRPr>
          </a:p>
          <a:p>
            <a:pPr marL="457200" indent="-457200">
              <a:buFont typeface="+mj-lt"/>
              <a:buAutoNum type="arabicPeriod"/>
            </a:pPr>
            <a:r>
              <a:rPr lang="en-GB" sz="2400" dirty="0">
                <a:latin typeface="Palatino"/>
                <a:cs typeface="Calibri" panose="020F0502020204030204" pitchFamily="34" charset="0"/>
              </a:rPr>
              <a:t>Fiscal Regime analysis/ Revenue Management</a:t>
            </a:r>
          </a:p>
          <a:p>
            <a:pPr marL="457200" indent="-457200">
              <a:buFont typeface="+mj-lt"/>
              <a:buAutoNum type="arabicPeriod"/>
            </a:pPr>
            <a:endParaRPr lang="en-GB" sz="2400" dirty="0">
              <a:latin typeface="Palatino"/>
              <a:cs typeface="Calibri" panose="020F0502020204030204" pitchFamily="34" charset="0"/>
            </a:endParaRPr>
          </a:p>
          <a:p>
            <a:pPr marL="457200" indent="-457200">
              <a:buFont typeface="+mj-lt"/>
              <a:buAutoNum type="arabicPeriod"/>
            </a:pPr>
            <a:r>
              <a:rPr lang="en-GB" sz="2400" dirty="0">
                <a:latin typeface="Palatino"/>
                <a:cs typeface="Calibri" panose="020F0502020204030204" pitchFamily="34" charset="0"/>
              </a:rPr>
              <a:t>Project-level reporting</a:t>
            </a:r>
          </a:p>
          <a:p>
            <a:pPr marL="457200" indent="-457200">
              <a:buFont typeface="+mj-lt"/>
              <a:buAutoNum type="arabicPeriod"/>
            </a:pPr>
            <a:endParaRPr lang="en-GB" sz="2400" dirty="0">
              <a:latin typeface="Palatino"/>
              <a:cs typeface="Calibri" panose="020F0502020204030204" pitchFamily="34" charset="0"/>
            </a:endParaRPr>
          </a:p>
          <a:p>
            <a:pPr marL="457200" indent="-457200">
              <a:buFont typeface="+mj-lt"/>
              <a:buAutoNum type="arabicPeriod"/>
            </a:pPr>
            <a:r>
              <a:rPr lang="en-GB" sz="2400" dirty="0">
                <a:latin typeface="Palatino"/>
                <a:cs typeface="Calibri" panose="020F0502020204030204" pitchFamily="34" charset="0"/>
              </a:rPr>
              <a:t>State owned Enterprise</a:t>
            </a:r>
          </a:p>
          <a:p>
            <a:pPr marL="457200" indent="-457200">
              <a:buFont typeface="+mj-lt"/>
              <a:buAutoNum type="arabicPeriod"/>
            </a:pPr>
            <a:endParaRPr lang="en-GB" sz="2400" dirty="0">
              <a:latin typeface="Palatino"/>
              <a:cs typeface="Calibri" panose="020F0502020204030204" pitchFamily="34" charset="0"/>
            </a:endParaRPr>
          </a:p>
          <a:p>
            <a:pPr marL="457200" indent="-457200">
              <a:buFont typeface="+mj-lt"/>
              <a:buAutoNum type="arabicPeriod"/>
            </a:pPr>
            <a:r>
              <a:rPr lang="en-GB" sz="2400">
                <a:latin typeface="Palatino"/>
                <a:cs typeface="Calibri" panose="020F0502020204030204" pitchFamily="34" charset="0"/>
              </a:rPr>
              <a:t>Private </a:t>
            </a:r>
            <a:r>
              <a:rPr lang="en-GB" sz="2400" dirty="0">
                <a:latin typeface="Palatino"/>
                <a:cs typeface="Calibri" panose="020F0502020204030204" pitchFamily="34" charset="0"/>
              </a:rPr>
              <a:t>sector engagement</a:t>
            </a:r>
          </a:p>
          <a:p>
            <a:endParaRPr lang="en-US" dirty="0"/>
          </a:p>
        </p:txBody>
      </p:sp>
    </p:spTree>
    <p:extLst>
      <p:ext uri="{BB962C8B-B14F-4D97-AF65-F5344CB8AC3E}">
        <p14:creationId xmlns:p14="http://schemas.microsoft.com/office/powerpoint/2010/main" val="23332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1. Capacity Development</a:t>
            </a:r>
          </a:p>
        </p:txBody>
      </p:sp>
      <p:sp>
        <p:nvSpPr>
          <p:cNvPr id="3" name="Rectangle 2"/>
          <p:cNvSpPr/>
          <p:nvPr/>
        </p:nvSpPr>
        <p:spPr>
          <a:xfrm>
            <a:off x="609600" y="971680"/>
            <a:ext cx="5214137" cy="4801314"/>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Arial" panose="020B0604020202020204" pitchFamily="34" charset="0"/>
              </a:rPr>
              <a:t>Engage journalists, Civil society and other oversight actors on using this data as an accountability tool in country</a:t>
            </a:r>
          </a:p>
          <a:p>
            <a:pPr fontAlgn="base">
              <a:buFont typeface="Arial" panose="020B0604020202020204" pitchFamily="34" charset="0"/>
              <a:buChar char="•"/>
            </a:pPr>
            <a:endParaRPr lang="en-GB" dirty="0">
              <a:solidFill>
                <a:srgbClr val="000000"/>
              </a:solidFill>
              <a:latin typeface="Arial" panose="020B0604020202020204" pitchFamily="34" charset="0"/>
            </a:endParaRPr>
          </a:p>
          <a:p>
            <a:r>
              <a:rPr lang="en-GB" b="1" dirty="0">
                <a:solidFill>
                  <a:srgbClr val="000000"/>
                </a:solidFill>
                <a:latin typeface="Arial" panose="020B0604020202020204" pitchFamily="34" charset="0"/>
              </a:rPr>
              <a:t>Examples from </a:t>
            </a:r>
            <a:r>
              <a:rPr lang="en-GB" b="1" dirty="0">
                <a:solidFill>
                  <a:srgbClr val="000000"/>
                </a:solidFill>
                <a:latin typeface="Palatino"/>
              </a:rPr>
              <a:t>NRGI Countries</a:t>
            </a:r>
            <a:r>
              <a:rPr lang="en-GB" b="1" dirty="0">
                <a:solidFill>
                  <a:srgbClr val="000000"/>
                </a:solidFill>
                <a:latin typeface="Arial" panose="020B0604020202020204" pitchFamily="34" charset="0"/>
              </a:rPr>
              <a:t>:</a:t>
            </a:r>
          </a:p>
          <a:p>
            <a:endParaRPr lang="en-GB" b="1" dirty="0"/>
          </a:p>
          <a:p>
            <a:r>
              <a:rPr lang="en-GB" i="1" dirty="0">
                <a:solidFill>
                  <a:srgbClr val="000000"/>
                </a:solidFill>
                <a:latin typeface="Arial" panose="020B0604020202020204" pitchFamily="34" charset="0"/>
              </a:rPr>
              <a:t>Civil Society:</a:t>
            </a:r>
          </a:p>
          <a:p>
            <a:pPr marL="285750" indent="-285750">
              <a:buFont typeface="Arial" panose="020B0604020202020204" pitchFamily="34" charset="0"/>
              <a:buChar char="•"/>
            </a:pPr>
            <a:r>
              <a:rPr lang="en-GB" dirty="0">
                <a:solidFill>
                  <a:srgbClr val="000000"/>
                </a:solidFill>
                <a:latin typeface="Arial" panose="020B0604020202020204" pitchFamily="34" charset="0"/>
              </a:rPr>
              <a:t>CSO convening on Oil and Gas payments in Nigeria – Zira</a:t>
            </a:r>
          </a:p>
          <a:p>
            <a:pPr marL="285750" indent="-285750">
              <a:buFont typeface="Arial" panose="020B0604020202020204" pitchFamily="34" charset="0"/>
              <a:buChar char="•"/>
            </a:pPr>
            <a:r>
              <a:rPr lang="en-GB" dirty="0">
                <a:solidFill>
                  <a:srgbClr val="000000"/>
                </a:solidFill>
                <a:latin typeface="Arial" panose="020B0604020202020204" pitchFamily="34" charset="0"/>
              </a:rPr>
              <a:t>Resourcebenefits.ng</a:t>
            </a:r>
          </a:p>
          <a:p>
            <a:pPr marL="285750" indent="-285750">
              <a:buFont typeface="Arial" panose="020B0604020202020204" pitchFamily="34" charset="0"/>
              <a:buChar char="•"/>
            </a:pPr>
            <a:r>
              <a:rPr lang="en-GB" dirty="0">
                <a:solidFill>
                  <a:srgbClr val="000000"/>
                </a:solidFill>
                <a:latin typeface="Arial" panose="020B0604020202020204" pitchFamily="34" charset="0"/>
              </a:rPr>
              <a:t>BudgIT</a:t>
            </a:r>
          </a:p>
          <a:p>
            <a:pPr fontAlgn="base">
              <a:buFont typeface="Arial" panose="020B0604020202020204" pitchFamily="34" charset="0"/>
              <a:buChar char="•"/>
            </a:pPr>
            <a:endParaRPr lang="en-GB" dirty="0">
              <a:solidFill>
                <a:srgbClr val="000000"/>
              </a:solidFill>
              <a:latin typeface="Arial" panose="020B0604020202020204" pitchFamily="34" charset="0"/>
            </a:endParaRPr>
          </a:p>
          <a:p>
            <a:r>
              <a:rPr lang="en-GB" i="1" dirty="0">
                <a:solidFill>
                  <a:srgbClr val="000000"/>
                </a:solidFill>
                <a:latin typeface="Arial" panose="020B0604020202020204" pitchFamily="34" charset="0"/>
              </a:rPr>
              <a:t>Media engagement:</a:t>
            </a:r>
            <a:endParaRPr lang="en-GB" i="1" dirty="0"/>
          </a:p>
          <a:p>
            <a:pPr marL="285750" indent="-285750">
              <a:buFont typeface="Arial" panose="020B0604020202020204" pitchFamily="34" charset="0"/>
              <a:buChar char="•"/>
            </a:pPr>
            <a:r>
              <a:rPr lang="en-GB" dirty="0">
                <a:solidFill>
                  <a:srgbClr val="000000"/>
                </a:solidFill>
                <a:latin typeface="Arial" panose="020B0604020202020204" pitchFamily="34" charset="0"/>
              </a:rPr>
              <a:t>Ghana Mass Media training</a:t>
            </a:r>
          </a:p>
          <a:p>
            <a:pPr marL="285750" indent="-285750">
              <a:buFont typeface="Arial" panose="020B0604020202020204" pitchFamily="34" charset="0"/>
              <a:buChar char="•"/>
            </a:pPr>
            <a:r>
              <a:rPr lang="en-GB" dirty="0">
                <a:solidFill>
                  <a:srgbClr val="000000"/>
                </a:solidFill>
                <a:latin typeface="Arial" panose="020B0604020202020204" pitchFamily="34" charset="0"/>
              </a:rPr>
              <a:t>Guinea - Media training</a:t>
            </a:r>
          </a:p>
          <a:p>
            <a:pPr marL="285750" indent="-285750">
              <a:buFont typeface="Arial" panose="020B0604020202020204" pitchFamily="34" charset="0"/>
              <a:buChar char="•"/>
            </a:pPr>
            <a:r>
              <a:rPr lang="en-GB" dirty="0">
                <a:solidFill>
                  <a:srgbClr val="000000"/>
                </a:solidFill>
                <a:latin typeface="Arial" panose="020B0604020202020204" pitchFamily="34" charset="0"/>
              </a:rPr>
              <a:t>Story with Premium times on ExxonMobil lack of disclosures</a:t>
            </a:r>
            <a:endParaRPr lang="en-GB" b="0" i="0" u="none" strike="noStrike" dirty="0">
              <a:solidFill>
                <a:srgbClr val="000000"/>
              </a:solidFill>
              <a:effectLst/>
              <a:latin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883" y="78828"/>
            <a:ext cx="5156198" cy="32949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883" y="3460531"/>
            <a:ext cx="5156198" cy="3317217"/>
          </a:xfrm>
          <a:prstGeom prst="rect">
            <a:avLst/>
          </a:prstGeom>
        </p:spPr>
      </p:pic>
    </p:spTree>
    <p:extLst>
      <p:ext uri="{BB962C8B-B14F-4D97-AF65-F5344CB8AC3E}">
        <p14:creationId xmlns:p14="http://schemas.microsoft.com/office/powerpoint/2010/main" val="391996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GB" sz="2800" dirty="0">
                <a:latin typeface="Palatino"/>
                <a:cs typeface="Calibri" panose="020F0502020204030204" pitchFamily="34" charset="0"/>
              </a:rPr>
              <a:t>2. Fiscal Regime analysis/ </a:t>
            </a:r>
            <a:br>
              <a:rPr lang="en-GB" sz="2800" dirty="0">
                <a:latin typeface="Palatino"/>
                <a:cs typeface="Calibri" panose="020F0502020204030204" pitchFamily="34" charset="0"/>
              </a:rPr>
            </a:br>
            <a:r>
              <a:rPr lang="en-GB" sz="2800" dirty="0">
                <a:latin typeface="Palatino"/>
                <a:cs typeface="Calibri" panose="020F0502020204030204" pitchFamily="34" charset="0"/>
              </a:rPr>
              <a:t>Revenue Management</a:t>
            </a:r>
          </a:p>
        </p:txBody>
      </p:sp>
      <p:sp>
        <p:nvSpPr>
          <p:cNvPr id="4" name="Rectangle 3"/>
          <p:cNvSpPr/>
          <p:nvPr/>
        </p:nvSpPr>
        <p:spPr>
          <a:xfrm>
            <a:off x="609600" y="1216830"/>
            <a:ext cx="5263055" cy="3477875"/>
          </a:xfrm>
          <a:prstGeom prst="rect">
            <a:avLst/>
          </a:prstGeom>
        </p:spPr>
        <p:txBody>
          <a:bodyPr wrap="square">
            <a:spAutoFit/>
          </a:bodyPr>
          <a:lstStyle/>
          <a:p>
            <a:pPr marL="342900" indent="-342900" fontAlgn="base">
              <a:buFont typeface="Arial" panose="020B0604020202020204" pitchFamily="34" charset="0"/>
              <a:buChar char="•"/>
            </a:pPr>
            <a:r>
              <a:rPr lang="en-US" sz="2000" dirty="0">
                <a:solidFill>
                  <a:srgbClr val="000000"/>
                </a:solidFill>
                <a:latin typeface="Palatino"/>
              </a:rPr>
              <a:t>Provide analysis/ training on fiscal regime monitoring and revenue management issues</a:t>
            </a:r>
          </a:p>
          <a:p>
            <a:pPr fontAlgn="base">
              <a:buFont typeface="Arial" panose="020B0604020202020204" pitchFamily="34" charset="0"/>
              <a:buChar char="•"/>
            </a:pPr>
            <a:endParaRPr lang="en-US" sz="2000" dirty="0">
              <a:solidFill>
                <a:srgbClr val="000000"/>
              </a:solidFill>
              <a:latin typeface="Palatino"/>
            </a:endParaRPr>
          </a:p>
          <a:p>
            <a:r>
              <a:rPr lang="en-GB" sz="2000" b="1" dirty="0">
                <a:solidFill>
                  <a:srgbClr val="000000"/>
                </a:solidFill>
                <a:latin typeface="Arial" panose="020B0604020202020204" pitchFamily="34" charset="0"/>
              </a:rPr>
              <a:t>Examples from </a:t>
            </a:r>
            <a:r>
              <a:rPr lang="en-GB" sz="2000" b="1" dirty="0">
                <a:solidFill>
                  <a:srgbClr val="000000"/>
                </a:solidFill>
                <a:latin typeface="Palatino"/>
              </a:rPr>
              <a:t>NRGI Countries</a:t>
            </a:r>
            <a:r>
              <a:rPr lang="en-GB" sz="2000" b="1" dirty="0">
                <a:solidFill>
                  <a:srgbClr val="000000"/>
                </a:solidFill>
                <a:latin typeface="Arial" panose="020B0604020202020204" pitchFamily="34" charset="0"/>
              </a:rPr>
              <a:t>:</a:t>
            </a:r>
          </a:p>
          <a:p>
            <a:endParaRPr lang="en-US" sz="2000" b="1" dirty="0">
              <a:latin typeface="Palatino"/>
            </a:endParaRPr>
          </a:p>
          <a:p>
            <a:pPr marL="342900" indent="-342900" fontAlgn="base">
              <a:buFont typeface="Arial" panose="020B0604020202020204" pitchFamily="34" charset="0"/>
              <a:buChar char="•"/>
            </a:pPr>
            <a:r>
              <a:rPr lang="en-US" sz="2000" dirty="0">
                <a:solidFill>
                  <a:srgbClr val="000000"/>
                </a:solidFill>
                <a:latin typeface="Palatino"/>
              </a:rPr>
              <a:t>Engagement with Oxfam Ghana Mineral Revenue Management Act Campaign </a:t>
            </a:r>
          </a:p>
          <a:p>
            <a:pPr marL="342900" indent="-342900" fontAlgn="base">
              <a:buFont typeface="Arial" panose="020B0604020202020204" pitchFamily="34" charset="0"/>
              <a:buChar char="•"/>
            </a:pPr>
            <a:r>
              <a:rPr lang="en-US" sz="2000" dirty="0">
                <a:solidFill>
                  <a:srgbClr val="000000"/>
                </a:solidFill>
                <a:latin typeface="Palatino"/>
              </a:rPr>
              <a:t>Ghana Fiscal regimes analysis (Tullow)</a:t>
            </a:r>
          </a:p>
          <a:p>
            <a:pPr marL="342900" indent="-342900" fontAlgn="base">
              <a:buFont typeface="Arial" panose="020B0604020202020204" pitchFamily="34" charset="0"/>
              <a:buChar char="•"/>
            </a:pPr>
            <a:r>
              <a:rPr lang="en-US" sz="2000" dirty="0">
                <a:solidFill>
                  <a:srgbClr val="000000"/>
                </a:solidFill>
                <a:latin typeface="Palatino"/>
              </a:rPr>
              <a:t>Tanzania CSO’s training</a:t>
            </a:r>
          </a:p>
          <a:p>
            <a:pPr marL="342900" indent="-342900" fontAlgn="base">
              <a:buFont typeface="Arial" panose="020B0604020202020204" pitchFamily="34" charset="0"/>
              <a:buChar char="•"/>
            </a:pPr>
            <a:r>
              <a:rPr lang="en-US" sz="2000" dirty="0">
                <a:solidFill>
                  <a:srgbClr val="000000"/>
                </a:solidFill>
                <a:latin typeface="Palatino"/>
              </a:rPr>
              <a:t>Francophone hub training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248" y="404547"/>
            <a:ext cx="4853152" cy="11930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9248" y="1961964"/>
            <a:ext cx="3733800" cy="21171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0007" y="4106917"/>
            <a:ext cx="6013166" cy="2635278"/>
          </a:xfrm>
          <a:prstGeom prst="rect">
            <a:avLst/>
          </a:prstGeom>
        </p:spPr>
      </p:pic>
    </p:spTree>
    <p:extLst>
      <p:ext uri="{BB962C8B-B14F-4D97-AF65-F5344CB8AC3E}">
        <p14:creationId xmlns:p14="http://schemas.microsoft.com/office/powerpoint/2010/main" val="376711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3. Project-level reporting</a:t>
            </a:r>
          </a:p>
        </p:txBody>
      </p:sp>
      <p:sp>
        <p:nvSpPr>
          <p:cNvPr id="4" name="Rectangle 3"/>
          <p:cNvSpPr/>
          <p:nvPr/>
        </p:nvSpPr>
        <p:spPr>
          <a:xfrm>
            <a:off x="609600" y="1089197"/>
            <a:ext cx="5273911" cy="5632311"/>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Help country entities develop their own project-level reporting practices</a:t>
            </a:r>
          </a:p>
          <a:p>
            <a:pPr marL="742950" lvl="1" indent="-285750" fontAlgn="base">
              <a:buFont typeface="Arial" panose="020B0604020202020204" pitchFamily="34" charset="0"/>
              <a:buChar char="•"/>
            </a:pPr>
            <a:r>
              <a:rPr lang="en-GB" dirty="0">
                <a:solidFill>
                  <a:srgbClr val="000000"/>
                </a:solidFill>
                <a:latin typeface="Palatino"/>
              </a:rPr>
              <a:t>Demonstrate the feasibility and practicalities of project-level reporting </a:t>
            </a:r>
          </a:p>
          <a:p>
            <a:pPr marL="742950" lvl="1" indent="-285750" fontAlgn="base">
              <a:buFont typeface="Arial" panose="020B0604020202020204" pitchFamily="34" charset="0"/>
              <a:buChar char="•"/>
            </a:pPr>
            <a:r>
              <a:rPr lang="en-GB" dirty="0">
                <a:solidFill>
                  <a:srgbClr val="000000"/>
                </a:solidFill>
                <a:latin typeface="Palatino"/>
              </a:rPr>
              <a:t>Engage with Government on using this company level reporting</a:t>
            </a:r>
          </a:p>
          <a:p>
            <a:pPr marL="742950" lvl="1" indent="-285750" fontAlgn="base">
              <a:buFont typeface="Arial" panose="020B0604020202020204" pitchFamily="34" charset="0"/>
              <a:buChar char="•"/>
            </a:pPr>
            <a:endParaRPr lang="en-GB" dirty="0">
              <a:solidFill>
                <a:srgbClr val="000000"/>
              </a:solidFill>
              <a:latin typeface="Palatino"/>
            </a:endParaRPr>
          </a:p>
          <a:p>
            <a:r>
              <a:rPr lang="en-GB" b="1" dirty="0">
                <a:solidFill>
                  <a:srgbClr val="000000"/>
                </a:solidFill>
                <a:latin typeface="Palatino"/>
              </a:rPr>
              <a:t>Examples from NRGI Countries:</a:t>
            </a:r>
          </a:p>
          <a:p>
            <a:endParaRPr lang="en-GB" b="1" dirty="0">
              <a:latin typeface="Palatino"/>
            </a:endParaRPr>
          </a:p>
          <a:p>
            <a:pPr fontAlgn="base"/>
            <a:r>
              <a:rPr lang="en-GB" i="1" dirty="0">
                <a:solidFill>
                  <a:srgbClr val="000000"/>
                </a:solidFill>
                <a:latin typeface="Palatino"/>
              </a:rPr>
              <a:t>EITI project-level reporting technical assistance</a:t>
            </a:r>
            <a:r>
              <a:rPr lang="en-GB" dirty="0">
                <a:solidFill>
                  <a:srgbClr val="000000"/>
                </a:solidFill>
                <a:latin typeface="Palatino"/>
              </a:rPr>
              <a:t>:</a:t>
            </a:r>
          </a:p>
          <a:p>
            <a:pPr marL="285750" indent="-285750" fontAlgn="base">
              <a:buFont typeface="Arial" panose="020B0604020202020204" pitchFamily="34" charset="0"/>
              <a:buChar char="•"/>
            </a:pPr>
            <a:r>
              <a:rPr lang="en-GB" dirty="0">
                <a:solidFill>
                  <a:srgbClr val="000000"/>
                </a:solidFill>
                <a:latin typeface="Palatino"/>
              </a:rPr>
              <a:t>Presentations given to Ghana and Nigeria EITI’s on payments to governments data</a:t>
            </a:r>
          </a:p>
          <a:p>
            <a:pPr marL="285750" indent="-285750" fontAlgn="base">
              <a:buFont typeface="Arial" panose="020B0604020202020204" pitchFamily="34" charset="0"/>
              <a:buChar char="•"/>
            </a:pPr>
            <a:r>
              <a:rPr lang="en-GB" dirty="0">
                <a:solidFill>
                  <a:srgbClr val="000000"/>
                </a:solidFill>
                <a:latin typeface="Palatino"/>
              </a:rPr>
              <a:t>Zambia EITI</a:t>
            </a:r>
          </a:p>
          <a:p>
            <a:pPr marL="285750" indent="-285750" fontAlgn="base">
              <a:buFont typeface="Arial" panose="020B0604020202020204" pitchFamily="34" charset="0"/>
              <a:buChar char="•"/>
            </a:pPr>
            <a:endParaRPr lang="en-GB" dirty="0">
              <a:solidFill>
                <a:srgbClr val="000000"/>
              </a:solidFill>
              <a:latin typeface="Palatino"/>
            </a:endParaRPr>
          </a:p>
          <a:p>
            <a:pPr fontAlgn="base"/>
            <a:r>
              <a:rPr lang="en-GB" i="1" dirty="0">
                <a:solidFill>
                  <a:srgbClr val="000000"/>
                </a:solidFill>
                <a:latin typeface="Palatino"/>
              </a:rPr>
              <a:t>Supreme Audit Institutions (SAI)</a:t>
            </a:r>
            <a:r>
              <a:rPr lang="en-GB" dirty="0">
                <a:solidFill>
                  <a:srgbClr val="000000"/>
                </a:solidFill>
                <a:latin typeface="Palatino"/>
              </a:rPr>
              <a:t>: </a:t>
            </a:r>
          </a:p>
          <a:p>
            <a:pPr marL="285750" indent="-285750" fontAlgn="base">
              <a:buFont typeface="Arial" panose="020B0604020202020204" pitchFamily="34" charset="0"/>
              <a:buChar char="•"/>
            </a:pPr>
            <a:r>
              <a:rPr lang="en-GB" dirty="0">
                <a:solidFill>
                  <a:srgbClr val="000000"/>
                </a:solidFill>
                <a:latin typeface="Palatino"/>
              </a:rPr>
              <a:t>Supporting PLSI engage with the SAI in Nigeria</a:t>
            </a:r>
          </a:p>
          <a:p>
            <a:pPr marL="285750" indent="-285750" fontAlgn="base">
              <a:buFont typeface="Arial" panose="020B0604020202020204" pitchFamily="34" charset="0"/>
              <a:buChar char="•"/>
            </a:pPr>
            <a:endParaRPr lang="en-GB" dirty="0">
              <a:solidFill>
                <a:srgbClr val="000000"/>
              </a:solidFill>
              <a:latin typeface="Palatino"/>
            </a:endParaRPr>
          </a:p>
          <a:p>
            <a:pPr fontAlgn="base"/>
            <a:r>
              <a:rPr lang="en-GB" i="1" dirty="0">
                <a:solidFill>
                  <a:srgbClr val="000000"/>
                </a:solidFill>
                <a:latin typeface="Palatino"/>
              </a:rPr>
              <a:t>Government entities:</a:t>
            </a:r>
          </a:p>
          <a:p>
            <a:pPr marL="285750" indent="-285750" fontAlgn="base">
              <a:buFont typeface="Arial" panose="020B0604020202020204" pitchFamily="34" charset="0"/>
              <a:buChar char="•"/>
            </a:pPr>
            <a:r>
              <a:rPr lang="en-GB" dirty="0">
                <a:solidFill>
                  <a:srgbClr val="000000"/>
                </a:solidFill>
                <a:latin typeface="Palatino"/>
              </a:rPr>
              <a:t>Potential technical engagement with Ghana Ministry of lands interest</a:t>
            </a:r>
            <a:endParaRPr lang="en-GB" b="0" i="0" u="none" strike="noStrike" dirty="0">
              <a:solidFill>
                <a:srgbClr val="000000"/>
              </a:solidFill>
              <a:effectLst/>
              <a:latin typeface="Palatin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387" y="274638"/>
            <a:ext cx="4064000" cy="5745655"/>
          </a:xfrm>
          <a:prstGeom prst="rect">
            <a:avLst/>
          </a:prstGeom>
        </p:spPr>
      </p:pic>
    </p:spTree>
    <p:extLst>
      <p:ext uri="{BB962C8B-B14F-4D97-AF65-F5344CB8AC3E}">
        <p14:creationId xmlns:p14="http://schemas.microsoft.com/office/powerpoint/2010/main" val="2106337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4. State owned Enterprise</a:t>
            </a:r>
          </a:p>
        </p:txBody>
      </p:sp>
      <p:sp>
        <p:nvSpPr>
          <p:cNvPr id="3" name="Rectangle 2"/>
          <p:cNvSpPr/>
          <p:nvPr/>
        </p:nvSpPr>
        <p:spPr>
          <a:xfrm>
            <a:off x="609599" y="971680"/>
            <a:ext cx="4180930" cy="4524315"/>
          </a:xfrm>
          <a:prstGeom prst="rect">
            <a:avLst/>
          </a:prstGeom>
        </p:spPr>
        <p:txBody>
          <a:bodyPr wrap="square">
            <a:spAutoFit/>
          </a:bodyPr>
          <a:lstStyle/>
          <a:p>
            <a:pPr marL="285750" indent="-285750" fontAlgn="base">
              <a:buFont typeface="Arial" panose="020B0604020202020204" pitchFamily="34" charset="0"/>
              <a:buChar char="•"/>
            </a:pPr>
            <a:r>
              <a:rPr lang="en-GB" dirty="0">
                <a:latin typeface="Palatino"/>
              </a:rPr>
              <a:t>Provide data/analysis on SOE governance challenges:</a:t>
            </a:r>
          </a:p>
          <a:p>
            <a:pPr marL="742950" lvl="1" indent="-285750" fontAlgn="base">
              <a:buFont typeface="Arial" panose="020B0604020202020204" pitchFamily="34" charset="0"/>
              <a:buChar char="•"/>
            </a:pPr>
            <a:r>
              <a:rPr lang="en-GB" dirty="0">
                <a:latin typeface="Palatino"/>
              </a:rPr>
              <a:t>Importance of SOE as recipient government entity</a:t>
            </a:r>
          </a:p>
          <a:p>
            <a:pPr marL="742950" lvl="1" indent="-285750" fontAlgn="base">
              <a:buFont typeface="Arial" panose="020B0604020202020204" pitchFamily="34" charset="0"/>
              <a:buChar char="•"/>
            </a:pPr>
            <a:r>
              <a:rPr lang="en-GB" dirty="0">
                <a:latin typeface="Palatino"/>
              </a:rPr>
              <a:t>Proliferation of in-kind payments</a:t>
            </a:r>
          </a:p>
          <a:p>
            <a:pPr lvl="1" fontAlgn="base"/>
            <a:r>
              <a:rPr lang="en-GB" dirty="0">
                <a:latin typeface="Palatino"/>
              </a:rPr>
              <a:t> </a:t>
            </a:r>
          </a:p>
          <a:p>
            <a:r>
              <a:rPr lang="en-GB" b="1" dirty="0">
                <a:solidFill>
                  <a:srgbClr val="000000"/>
                </a:solidFill>
                <a:latin typeface="Arial" panose="020B0604020202020204" pitchFamily="34" charset="0"/>
              </a:rPr>
              <a:t>Examples from </a:t>
            </a:r>
            <a:r>
              <a:rPr lang="en-GB" b="1" dirty="0">
                <a:solidFill>
                  <a:srgbClr val="000000"/>
                </a:solidFill>
                <a:latin typeface="Palatino"/>
              </a:rPr>
              <a:t>NRGI Countries</a:t>
            </a:r>
            <a:r>
              <a:rPr lang="en-GB" b="1" dirty="0">
                <a:solidFill>
                  <a:srgbClr val="000000"/>
                </a:solidFill>
                <a:latin typeface="Arial" panose="020B0604020202020204" pitchFamily="34" charset="0"/>
              </a:rPr>
              <a:t>:</a:t>
            </a:r>
          </a:p>
          <a:p>
            <a:endParaRPr lang="en-GB" b="1" dirty="0">
              <a:latin typeface="Palatino"/>
            </a:endParaRPr>
          </a:p>
          <a:p>
            <a:pPr marL="285750" indent="-285750" fontAlgn="base">
              <a:buFont typeface="Arial" panose="020B0604020202020204" pitchFamily="34" charset="0"/>
              <a:buChar char="•"/>
            </a:pPr>
            <a:r>
              <a:rPr lang="en-GB" dirty="0">
                <a:latin typeface="Palatino"/>
              </a:rPr>
              <a:t>‘Generating Government Revenue from the Sale of Oil and Gas: New Data and the Case for Improved Commodity Trading Transparency’ briefing</a:t>
            </a:r>
          </a:p>
          <a:p>
            <a:pPr marL="285750" indent="-285750" fontAlgn="base">
              <a:buFont typeface="Arial" panose="020B0604020202020204" pitchFamily="34" charset="0"/>
              <a:buChar char="•"/>
            </a:pPr>
            <a:r>
              <a:rPr lang="en-GB" dirty="0">
                <a:latin typeface="Palatino"/>
              </a:rPr>
              <a:t>Ghana EITI Commodity Trading stakeholder workshop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141" y="971680"/>
            <a:ext cx="3285859" cy="46047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529" y="1539867"/>
            <a:ext cx="4115612" cy="3384331"/>
          </a:xfrm>
          <a:prstGeom prst="rect">
            <a:avLst/>
          </a:prstGeom>
        </p:spPr>
      </p:pic>
    </p:spTree>
    <p:extLst>
      <p:ext uri="{BB962C8B-B14F-4D97-AF65-F5344CB8AC3E}">
        <p14:creationId xmlns:p14="http://schemas.microsoft.com/office/powerpoint/2010/main" val="53108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GB" sz="2800" dirty="0">
                <a:latin typeface="Palatino"/>
                <a:cs typeface="Calibri" panose="020F0502020204030204" pitchFamily="34" charset="0"/>
              </a:rPr>
              <a:t>5. Private Sector engagement</a:t>
            </a:r>
          </a:p>
        </p:txBody>
      </p:sp>
      <p:sp>
        <p:nvSpPr>
          <p:cNvPr id="3" name="Rectangle 2"/>
          <p:cNvSpPr/>
          <p:nvPr/>
        </p:nvSpPr>
        <p:spPr>
          <a:xfrm>
            <a:off x="609599" y="971680"/>
            <a:ext cx="7801301" cy="5355312"/>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Dialogue with companies on their reporting practices under these laws</a:t>
            </a:r>
          </a:p>
          <a:p>
            <a:pPr marL="742950" lvl="1" indent="-285750" fontAlgn="base">
              <a:buFont typeface="Arial" panose="020B0604020202020204" pitchFamily="34" charset="0"/>
              <a:buChar char="•"/>
            </a:pPr>
            <a:r>
              <a:rPr lang="en-GB" dirty="0">
                <a:solidFill>
                  <a:srgbClr val="000000"/>
                </a:solidFill>
                <a:latin typeface="Palatino"/>
              </a:rPr>
              <a:t>Starting point to enhance private sector engagement on global and country level issues. </a:t>
            </a:r>
          </a:p>
          <a:p>
            <a:pPr fontAlgn="base"/>
            <a:endParaRPr lang="en-GB" dirty="0">
              <a:solidFill>
                <a:srgbClr val="000000"/>
              </a:solidFill>
              <a:latin typeface="Palatino"/>
            </a:endParaRPr>
          </a:p>
          <a:p>
            <a:r>
              <a:rPr lang="en-GB" b="1" dirty="0">
                <a:solidFill>
                  <a:srgbClr val="000000"/>
                </a:solidFill>
                <a:latin typeface="Palatino"/>
              </a:rPr>
              <a:t>Examples from NRGI countries:</a:t>
            </a:r>
          </a:p>
          <a:p>
            <a:endParaRPr lang="en-GB" b="1" dirty="0">
              <a:latin typeface="Palatino"/>
            </a:endParaRPr>
          </a:p>
          <a:p>
            <a:r>
              <a:rPr lang="en-GB" dirty="0">
                <a:solidFill>
                  <a:srgbClr val="000000"/>
                </a:solidFill>
                <a:latin typeface="Palatino"/>
              </a:rPr>
              <a:t>We have interacted with the following companies and industry forums on reporting practices:</a:t>
            </a:r>
          </a:p>
          <a:p>
            <a:endParaRPr lang="en-GB" dirty="0">
              <a:latin typeface="Palatino"/>
            </a:endParaRPr>
          </a:p>
          <a:p>
            <a:pPr marL="285750" indent="-285750" fontAlgn="base">
              <a:buFont typeface="Arial" panose="020B0604020202020204" pitchFamily="34" charset="0"/>
              <a:buChar char="•"/>
            </a:pPr>
            <a:r>
              <a:rPr lang="en-GB" dirty="0">
                <a:solidFill>
                  <a:srgbClr val="000000"/>
                </a:solidFill>
                <a:latin typeface="Palatino"/>
              </a:rPr>
              <a:t>Chevron (including on payments in Nigeria)</a:t>
            </a:r>
          </a:p>
          <a:p>
            <a:pPr marL="285750" indent="-285750" fontAlgn="base">
              <a:buFont typeface="Arial" panose="020B0604020202020204" pitchFamily="34" charset="0"/>
              <a:buChar char="•"/>
            </a:pPr>
            <a:r>
              <a:rPr lang="en-GB" dirty="0">
                <a:solidFill>
                  <a:srgbClr val="000000"/>
                </a:solidFill>
                <a:latin typeface="Palatino"/>
              </a:rPr>
              <a:t>ENI (including on payments in Nigeria)</a:t>
            </a:r>
          </a:p>
          <a:p>
            <a:pPr marL="285750" indent="-285750" fontAlgn="base">
              <a:buFont typeface="Arial" panose="020B0604020202020204" pitchFamily="34" charset="0"/>
              <a:buChar char="•"/>
            </a:pPr>
            <a:r>
              <a:rPr lang="en-GB" dirty="0">
                <a:solidFill>
                  <a:srgbClr val="000000"/>
                </a:solidFill>
                <a:latin typeface="Palatino"/>
              </a:rPr>
              <a:t>Glencore (including on payments in DRC)</a:t>
            </a:r>
          </a:p>
          <a:p>
            <a:pPr marL="285750" indent="-285750" fontAlgn="base">
              <a:buFont typeface="Arial" panose="020B0604020202020204" pitchFamily="34" charset="0"/>
              <a:buChar char="•"/>
            </a:pPr>
            <a:r>
              <a:rPr lang="en-GB" dirty="0">
                <a:solidFill>
                  <a:srgbClr val="000000"/>
                </a:solidFill>
                <a:latin typeface="Palatino"/>
              </a:rPr>
              <a:t>Kosmos (including on payments in Ghana)</a:t>
            </a:r>
          </a:p>
          <a:p>
            <a:pPr marL="285750" indent="-285750" fontAlgn="base">
              <a:buFont typeface="Arial" panose="020B0604020202020204" pitchFamily="34" charset="0"/>
              <a:buChar char="•"/>
            </a:pPr>
            <a:r>
              <a:rPr lang="en-GB" dirty="0">
                <a:solidFill>
                  <a:srgbClr val="000000"/>
                </a:solidFill>
                <a:latin typeface="Palatino"/>
              </a:rPr>
              <a:t>Shell (including on payments in Nigeria) </a:t>
            </a:r>
          </a:p>
          <a:p>
            <a:pPr fontAlgn="base">
              <a:buFont typeface="Arial" panose="020B0604020202020204" pitchFamily="34" charset="0"/>
              <a:buChar char="•"/>
            </a:pPr>
            <a:endParaRPr lang="en-GB" dirty="0">
              <a:solidFill>
                <a:srgbClr val="000000"/>
              </a:solidFill>
              <a:latin typeface="Palatino"/>
            </a:endParaRPr>
          </a:p>
          <a:p>
            <a:pPr fontAlgn="base"/>
            <a:r>
              <a:rPr lang="en-GB" dirty="0">
                <a:solidFill>
                  <a:srgbClr val="000000"/>
                </a:solidFill>
                <a:latin typeface="Palatino"/>
              </a:rPr>
              <a:t>Other global level engagements include:</a:t>
            </a:r>
          </a:p>
          <a:p>
            <a:pPr marL="285750" indent="-285750" fontAlgn="base">
              <a:buFont typeface="Arial" panose="020B0604020202020204" pitchFamily="34" charset="0"/>
              <a:buChar char="•"/>
            </a:pPr>
            <a:r>
              <a:rPr lang="en-GB" dirty="0">
                <a:solidFill>
                  <a:srgbClr val="000000"/>
                </a:solidFill>
                <a:latin typeface="Palatino"/>
              </a:rPr>
              <a:t>The B-Team (on tax principles)</a:t>
            </a:r>
          </a:p>
          <a:p>
            <a:pPr marL="285750" indent="-285750" fontAlgn="base">
              <a:buFont typeface="Arial" panose="020B0604020202020204" pitchFamily="34" charset="0"/>
              <a:buChar char="•"/>
            </a:pPr>
            <a:r>
              <a:rPr lang="en-GB" dirty="0">
                <a:solidFill>
                  <a:srgbClr val="000000"/>
                </a:solidFill>
                <a:latin typeface="Palatino"/>
              </a:rPr>
              <a:t>Canada’s two largest mining associations (MAC and PDAC)</a:t>
            </a:r>
          </a:p>
          <a:p>
            <a:pPr marL="285750" indent="-285750" fontAlgn="base">
              <a:buFont typeface="Arial" panose="020B0604020202020204" pitchFamily="34" charset="0"/>
              <a:buChar char="•"/>
            </a:pPr>
            <a:r>
              <a:rPr lang="en-GB" dirty="0">
                <a:solidFill>
                  <a:srgbClr val="000000"/>
                </a:solidFill>
                <a:latin typeface="Palatino"/>
              </a:rPr>
              <a:t>Rio Tinto; Anglo American; BP; BHP Billiton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902" y="0"/>
            <a:ext cx="3781098" cy="44497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902" y="3752193"/>
            <a:ext cx="3781097" cy="2978844"/>
          </a:xfrm>
          <a:prstGeom prst="rect">
            <a:avLst/>
          </a:prstGeom>
        </p:spPr>
      </p:pic>
    </p:spTree>
    <p:extLst>
      <p:ext uri="{BB962C8B-B14F-4D97-AF65-F5344CB8AC3E}">
        <p14:creationId xmlns:p14="http://schemas.microsoft.com/office/powerpoint/2010/main" val="702973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FC9645A-DA5A-47AF-A50D-03006D823DC9}" type="slidenum">
              <a:rPr lang="en-US" smtClean="0">
                <a:solidFill>
                  <a:prstClr val="black">
                    <a:tint val="75000"/>
                  </a:prstClr>
                </a:solidFill>
              </a:rPr>
              <a:pPr/>
              <a:t>2</a:t>
            </a:fld>
            <a:endParaRPr lang="en-US" dirty="0">
              <a:solidFill>
                <a:prstClr val="black">
                  <a:tint val="75000"/>
                </a:prstClr>
              </a:solidFill>
            </a:endParaRPr>
          </a:p>
        </p:txBody>
      </p:sp>
      <p:sp>
        <p:nvSpPr>
          <p:cNvPr id="5" name="Title 1"/>
          <p:cNvSpPr txBox="1">
            <a:spLocks/>
          </p:cNvSpPr>
          <p:nvPr/>
        </p:nvSpPr>
        <p:spPr>
          <a:xfrm>
            <a:off x="609600" y="274638"/>
            <a:ext cx="10972800" cy="877506"/>
          </a:xfrm>
          <a:prstGeom prst="rect">
            <a:avLst/>
          </a:prstGeom>
        </p:spPr>
        <p:txBody>
          <a:bodyPr>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3200" dirty="0">
                <a:latin typeface="Palatino"/>
              </a:rPr>
              <a:t>Overview</a:t>
            </a:r>
          </a:p>
        </p:txBody>
      </p:sp>
      <p:sp>
        <p:nvSpPr>
          <p:cNvPr id="6" name="TextBox 5"/>
          <p:cNvSpPr txBox="1"/>
          <p:nvPr/>
        </p:nvSpPr>
        <p:spPr>
          <a:xfrm>
            <a:off x="658368" y="1609344"/>
            <a:ext cx="1081749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a:cs typeface="Calibri" panose="020F0502020204030204" pitchFamily="34" charset="0"/>
              </a:rPr>
              <a:t>Introduce payments to governments data</a:t>
            </a: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Outline NRGI use cases for payments to governments data and resourceprojects.org </a:t>
            </a: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Demonstrate features of resourceprojects.org</a:t>
            </a:r>
          </a:p>
          <a:p>
            <a:pPr marL="342900" indent="-342900">
              <a:buFont typeface="Arial" panose="020B0604020202020204" pitchFamily="34" charset="0"/>
              <a:buChar char="•"/>
            </a:pPr>
            <a:endParaRPr lang="en-US" sz="2400" dirty="0">
              <a:latin typeface="Palatino"/>
              <a:cs typeface="Calibri" panose="020F0502020204030204" pitchFamily="34" charset="0"/>
            </a:endParaRPr>
          </a:p>
          <a:p>
            <a:pPr marL="342900" indent="-342900">
              <a:buFont typeface="Arial" panose="020B0604020202020204" pitchFamily="34" charset="0"/>
              <a:buChar char="•"/>
            </a:pPr>
            <a:r>
              <a:rPr lang="en-US" sz="2400" dirty="0">
                <a:latin typeface="Palatino"/>
                <a:cs typeface="Calibri" panose="020F0502020204030204" pitchFamily="34" charset="0"/>
              </a:rPr>
              <a:t>Outline planned new features for resourceprojects.org</a:t>
            </a:r>
          </a:p>
        </p:txBody>
      </p:sp>
    </p:spTree>
    <p:extLst>
      <p:ext uri="{BB962C8B-B14F-4D97-AF65-F5344CB8AC3E}">
        <p14:creationId xmlns:p14="http://schemas.microsoft.com/office/powerpoint/2010/main" val="1265995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518"/>
            <a:ext cx="10972800" cy="1143000"/>
          </a:xfrm>
        </p:spPr>
        <p:txBody>
          <a:bodyPr>
            <a:normAutofit fontScale="90000"/>
          </a:bodyPr>
          <a:lstStyle/>
          <a:p>
            <a:pPr algn="ctr"/>
            <a:r>
              <a:rPr lang="en-GB" dirty="0">
                <a:latin typeface="Palatino"/>
              </a:rPr>
              <a:t>How can NRGI staff use this data: Resourceprojects.org tool</a:t>
            </a:r>
            <a:endParaRPr lang="en-US" dirty="0"/>
          </a:p>
        </p:txBody>
      </p:sp>
    </p:spTree>
    <p:extLst>
      <p:ext uri="{BB962C8B-B14F-4D97-AF65-F5344CB8AC3E}">
        <p14:creationId xmlns:p14="http://schemas.microsoft.com/office/powerpoint/2010/main" val="134635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E68BE-1B1B-8240-B79C-CB66A169D7C4}"/>
              </a:ext>
            </a:extLst>
          </p:cNvPr>
          <p:cNvSpPr txBox="1">
            <a:spLocks/>
          </p:cNvSpPr>
          <p:nvPr/>
        </p:nvSpPr>
        <p:spPr>
          <a:xfrm>
            <a:off x="7726250" y="733245"/>
            <a:ext cx="3430438" cy="854016"/>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Some trends over the last year</a:t>
            </a:r>
          </a:p>
        </p:txBody>
      </p:sp>
      <p:sp>
        <p:nvSpPr>
          <p:cNvPr id="4" name="Rectangle 3">
            <a:extLst>
              <a:ext uri="{FF2B5EF4-FFF2-40B4-BE49-F238E27FC236}">
                <a16:creationId xmlns:a16="http://schemas.microsoft.com/office/drawing/2014/main" id="{88FFB32F-4ACD-734E-9056-410D7F83ADE1}"/>
              </a:ext>
            </a:extLst>
          </p:cNvPr>
          <p:cNvSpPr/>
          <p:nvPr/>
        </p:nvSpPr>
        <p:spPr>
          <a:xfrm>
            <a:off x="7726250" y="1716657"/>
            <a:ext cx="4037163" cy="1200329"/>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More than </a:t>
            </a:r>
            <a:r>
              <a:rPr lang="en-GB" b="1" dirty="0">
                <a:solidFill>
                  <a:srgbClr val="000000"/>
                </a:solidFill>
                <a:latin typeface="Palatino"/>
              </a:rPr>
              <a:t>12 X</a:t>
            </a:r>
            <a:r>
              <a:rPr lang="en-GB" dirty="0">
                <a:solidFill>
                  <a:srgbClr val="000000"/>
                </a:solidFill>
                <a:latin typeface="Palatino"/>
              </a:rPr>
              <a:t> increase in payment rows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endParaRPr lang="en-GB" dirty="0">
              <a:solidFill>
                <a:srgbClr val="000000"/>
              </a:solidFill>
              <a:latin typeface="Palatino"/>
            </a:endParaRPr>
          </a:p>
        </p:txBody>
      </p:sp>
      <p:cxnSp>
        <p:nvCxnSpPr>
          <p:cNvPr id="5" name="Straight Connector 4">
            <a:extLst>
              <a:ext uri="{FF2B5EF4-FFF2-40B4-BE49-F238E27FC236}">
                <a16:creationId xmlns:a16="http://schemas.microsoft.com/office/drawing/2014/main" id="{2717FF4B-6C86-8B4D-97AF-BB135454946E}"/>
              </a:ext>
            </a:extLst>
          </p:cNvPr>
          <p:cNvCxnSpPr>
            <a:cxnSpLocks/>
            <a:endCxn id="6" idx="0"/>
          </p:cNvCxnSpPr>
          <p:nvPr/>
        </p:nvCxnSpPr>
        <p:spPr>
          <a:xfrm flipH="1">
            <a:off x="1682150" y="1223303"/>
            <a:ext cx="2" cy="3927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F258BD-252A-AC42-AFE1-A348E050ECB4}"/>
              </a:ext>
            </a:extLst>
          </p:cNvPr>
          <p:cNvCxnSpPr>
            <a:cxnSpLocks/>
            <a:endCxn id="10" idx="0"/>
          </p:cNvCxnSpPr>
          <p:nvPr/>
        </p:nvCxnSpPr>
        <p:spPr>
          <a:xfrm flipH="1">
            <a:off x="4135412" y="1223303"/>
            <a:ext cx="2392" cy="3927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7171A-3810-A249-914C-C520D24BCD7F}"/>
              </a:ext>
            </a:extLst>
          </p:cNvPr>
          <p:cNvSpPr txBox="1"/>
          <p:nvPr/>
        </p:nvSpPr>
        <p:spPr>
          <a:xfrm>
            <a:off x="1337093" y="5150898"/>
            <a:ext cx="690113" cy="369332"/>
          </a:xfrm>
          <a:prstGeom prst="rect">
            <a:avLst/>
          </a:prstGeom>
          <a:noFill/>
        </p:spPr>
        <p:txBody>
          <a:bodyPr wrap="square" rtlCol="0">
            <a:spAutoFit/>
          </a:bodyPr>
          <a:lstStyle/>
          <a:p>
            <a:r>
              <a:rPr lang="en-US" dirty="0"/>
              <a:t>2017</a:t>
            </a:r>
          </a:p>
        </p:txBody>
      </p:sp>
      <p:sp>
        <p:nvSpPr>
          <p:cNvPr id="10" name="TextBox 9">
            <a:extLst>
              <a:ext uri="{FF2B5EF4-FFF2-40B4-BE49-F238E27FC236}">
                <a16:creationId xmlns:a16="http://schemas.microsoft.com/office/drawing/2014/main" id="{114CDC1E-FB70-ED4D-81CE-D55660497ACC}"/>
              </a:ext>
            </a:extLst>
          </p:cNvPr>
          <p:cNvSpPr txBox="1"/>
          <p:nvPr/>
        </p:nvSpPr>
        <p:spPr>
          <a:xfrm>
            <a:off x="3790355" y="5150898"/>
            <a:ext cx="690113" cy="369332"/>
          </a:xfrm>
          <a:prstGeom prst="rect">
            <a:avLst/>
          </a:prstGeom>
          <a:noFill/>
        </p:spPr>
        <p:txBody>
          <a:bodyPr wrap="square" rtlCol="0">
            <a:spAutoFit/>
          </a:bodyPr>
          <a:lstStyle/>
          <a:p>
            <a:r>
              <a:rPr lang="en-US" dirty="0"/>
              <a:t>2018</a:t>
            </a:r>
          </a:p>
        </p:txBody>
      </p:sp>
      <p:sp>
        <p:nvSpPr>
          <p:cNvPr id="11" name="TextBox 10">
            <a:extLst>
              <a:ext uri="{FF2B5EF4-FFF2-40B4-BE49-F238E27FC236}">
                <a16:creationId xmlns:a16="http://schemas.microsoft.com/office/drawing/2014/main" id="{995BA6C3-E8D2-DD4D-8B4C-A48E533D33B9}"/>
              </a:ext>
            </a:extLst>
          </p:cNvPr>
          <p:cNvSpPr txBox="1"/>
          <p:nvPr/>
        </p:nvSpPr>
        <p:spPr>
          <a:xfrm>
            <a:off x="639666" y="4655403"/>
            <a:ext cx="1035170" cy="461665"/>
          </a:xfrm>
          <a:prstGeom prst="rect">
            <a:avLst/>
          </a:prstGeom>
          <a:noFill/>
        </p:spPr>
        <p:txBody>
          <a:bodyPr wrap="square" rtlCol="0">
            <a:spAutoFit/>
          </a:bodyPr>
          <a:lstStyle/>
          <a:p>
            <a:pPr algn="r"/>
            <a:r>
              <a:rPr lang="en-US" sz="1200" dirty="0"/>
              <a:t>No. of rows of data</a:t>
            </a:r>
          </a:p>
        </p:txBody>
      </p:sp>
      <p:cxnSp>
        <p:nvCxnSpPr>
          <p:cNvPr id="13" name="Straight Connector 12">
            <a:extLst>
              <a:ext uri="{FF2B5EF4-FFF2-40B4-BE49-F238E27FC236}">
                <a16:creationId xmlns:a16="http://schemas.microsoft.com/office/drawing/2014/main" id="{51A79CAE-0382-9148-ABF9-92E675407354}"/>
              </a:ext>
            </a:extLst>
          </p:cNvPr>
          <p:cNvCxnSpPr>
            <a:cxnSpLocks/>
            <a:stCxn id="11" idx="3"/>
          </p:cNvCxnSpPr>
          <p:nvPr/>
        </p:nvCxnSpPr>
        <p:spPr>
          <a:xfrm flipV="1">
            <a:off x="1674836" y="2254748"/>
            <a:ext cx="2455652" cy="2631488"/>
          </a:xfrm>
          <a:prstGeom prst="line">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4B0560-2B9E-EE47-A54F-1FAD1B3706E0}"/>
              </a:ext>
            </a:extLst>
          </p:cNvPr>
          <p:cNvSpPr txBox="1"/>
          <p:nvPr/>
        </p:nvSpPr>
        <p:spPr>
          <a:xfrm>
            <a:off x="1614632" y="4814025"/>
            <a:ext cx="855470" cy="276999"/>
          </a:xfrm>
          <a:prstGeom prst="rect">
            <a:avLst/>
          </a:prstGeom>
          <a:noFill/>
        </p:spPr>
        <p:txBody>
          <a:bodyPr wrap="square" rtlCol="0">
            <a:spAutoFit/>
          </a:bodyPr>
          <a:lstStyle/>
          <a:p>
            <a:r>
              <a:rPr lang="en-US" sz="1200" dirty="0"/>
              <a:t>1355</a:t>
            </a:r>
          </a:p>
        </p:txBody>
      </p:sp>
      <p:sp>
        <p:nvSpPr>
          <p:cNvPr id="15" name="TextBox 14">
            <a:extLst>
              <a:ext uri="{FF2B5EF4-FFF2-40B4-BE49-F238E27FC236}">
                <a16:creationId xmlns:a16="http://schemas.microsoft.com/office/drawing/2014/main" id="{11C008D9-25A5-684C-89AC-A8BC3B920E2D}"/>
              </a:ext>
            </a:extLst>
          </p:cNvPr>
          <p:cNvSpPr txBox="1"/>
          <p:nvPr/>
        </p:nvSpPr>
        <p:spPr>
          <a:xfrm>
            <a:off x="4105057" y="2037744"/>
            <a:ext cx="1035170" cy="461665"/>
          </a:xfrm>
          <a:prstGeom prst="rect">
            <a:avLst/>
          </a:prstGeom>
          <a:noFill/>
        </p:spPr>
        <p:txBody>
          <a:bodyPr wrap="square" rtlCol="0">
            <a:spAutoFit/>
          </a:bodyPr>
          <a:lstStyle/>
          <a:p>
            <a:r>
              <a:rPr lang="en-US" sz="1200" dirty="0"/>
              <a:t>No. of rows of data</a:t>
            </a:r>
          </a:p>
        </p:txBody>
      </p:sp>
      <p:sp>
        <p:nvSpPr>
          <p:cNvPr id="16" name="TextBox 15">
            <a:extLst>
              <a:ext uri="{FF2B5EF4-FFF2-40B4-BE49-F238E27FC236}">
                <a16:creationId xmlns:a16="http://schemas.microsoft.com/office/drawing/2014/main" id="{D45389CF-3279-4441-9DE7-4DDF4A8D2270}"/>
              </a:ext>
            </a:extLst>
          </p:cNvPr>
          <p:cNvSpPr txBox="1"/>
          <p:nvPr/>
        </p:nvSpPr>
        <p:spPr>
          <a:xfrm>
            <a:off x="3332498" y="1956004"/>
            <a:ext cx="855470" cy="276999"/>
          </a:xfrm>
          <a:prstGeom prst="rect">
            <a:avLst/>
          </a:prstGeom>
          <a:noFill/>
        </p:spPr>
        <p:txBody>
          <a:bodyPr wrap="square" rtlCol="0">
            <a:spAutoFit/>
          </a:bodyPr>
          <a:lstStyle/>
          <a:p>
            <a:pPr algn="r"/>
            <a:r>
              <a:rPr lang="en-US" sz="1200" dirty="0"/>
              <a:t>15091</a:t>
            </a:r>
          </a:p>
        </p:txBody>
      </p:sp>
      <p:sp>
        <p:nvSpPr>
          <p:cNvPr id="18" name="TextBox 17">
            <a:extLst>
              <a:ext uri="{FF2B5EF4-FFF2-40B4-BE49-F238E27FC236}">
                <a16:creationId xmlns:a16="http://schemas.microsoft.com/office/drawing/2014/main" id="{5C263901-8F19-B940-91AD-5DAA66B7DBBB}"/>
              </a:ext>
            </a:extLst>
          </p:cNvPr>
          <p:cNvSpPr txBox="1"/>
          <p:nvPr/>
        </p:nvSpPr>
        <p:spPr>
          <a:xfrm>
            <a:off x="639666" y="3922783"/>
            <a:ext cx="1035170" cy="461665"/>
          </a:xfrm>
          <a:prstGeom prst="rect">
            <a:avLst/>
          </a:prstGeom>
          <a:noFill/>
        </p:spPr>
        <p:txBody>
          <a:bodyPr wrap="square" rtlCol="0">
            <a:spAutoFit/>
          </a:bodyPr>
          <a:lstStyle/>
          <a:p>
            <a:pPr algn="r"/>
            <a:r>
              <a:rPr lang="en-US" sz="1200" dirty="0"/>
              <a:t>Total Payment</a:t>
            </a:r>
          </a:p>
        </p:txBody>
      </p:sp>
      <p:sp>
        <p:nvSpPr>
          <p:cNvPr id="19" name="TextBox 18">
            <a:extLst>
              <a:ext uri="{FF2B5EF4-FFF2-40B4-BE49-F238E27FC236}">
                <a16:creationId xmlns:a16="http://schemas.microsoft.com/office/drawing/2014/main" id="{15FB111B-D682-0D42-B012-D8267CDE87C4}"/>
              </a:ext>
            </a:extLst>
          </p:cNvPr>
          <p:cNvSpPr txBox="1"/>
          <p:nvPr/>
        </p:nvSpPr>
        <p:spPr>
          <a:xfrm>
            <a:off x="1629165" y="4095935"/>
            <a:ext cx="853078" cy="461665"/>
          </a:xfrm>
          <a:prstGeom prst="rect">
            <a:avLst/>
          </a:prstGeom>
          <a:noFill/>
        </p:spPr>
        <p:txBody>
          <a:bodyPr wrap="square" rtlCol="0">
            <a:spAutoFit/>
          </a:bodyPr>
          <a:lstStyle/>
          <a:p>
            <a:r>
              <a:rPr lang="en-US" sz="1200" dirty="0"/>
              <a:t>$ 73 billion</a:t>
            </a:r>
          </a:p>
        </p:txBody>
      </p:sp>
      <p:cxnSp>
        <p:nvCxnSpPr>
          <p:cNvPr id="20" name="Straight Connector 19">
            <a:extLst>
              <a:ext uri="{FF2B5EF4-FFF2-40B4-BE49-F238E27FC236}">
                <a16:creationId xmlns:a16="http://schemas.microsoft.com/office/drawing/2014/main" id="{23E7ABC3-D6C2-DD42-A142-94C4DEA8570F}"/>
              </a:ext>
            </a:extLst>
          </p:cNvPr>
          <p:cNvCxnSpPr>
            <a:cxnSpLocks/>
            <a:stCxn id="18" idx="3"/>
            <a:endCxn id="22" idx="1"/>
          </p:cNvCxnSpPr>
          <p:nvPr/>
        </p:nvCxnSpPr>
        <p:spPr>
          <a:xfrm flipV="1">
            <a:off x="1674836" y="3147897"/>
            <a:ext cx="2455652" cy="1005719"/>
          </a:xfrm>
          <a:prstGeom prst="line">
            <a:avLst/>
          </a:prstGeom>
          <a:ln w="19050" cap="rnd">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446CA7-C6FF-0A40-91D6-C29E6C301AB3}"/>
              </a:ext>
            </a:extLst>
          </p:cNvPr>
          <p:cNvSpPr txBox="1"/>
          <p:nvPr/>
        </p:nvSpPr>
        <p:spPr>
          <a:xfrm>
            <a:off x="4130488" y="2917064"/>
            <a:ext cx="1035170" cy="461665"/>
          </a:xfrm>
          <a:prstGeom prst="rect">
            <a:avLst/>
          </a:prstGeom>
          <a:noFill/>
        </p:spPr>
        <p:txBody>
          <a:bodyPr wrap="square" rtlCol="0">
            <a:spAutoFit/>
          </a:bodyPr>
          <a:lstStyle/>
          <a:p>
            <a:r>
              <a:rPr lang="en-US" sz="1200" dirty="0"/>
              <a:t>Total Payment</a:t>
            </a:r>
          </a:p>
        </p:txBody>
      </p:sp>
      <p:sp>
        <p:nvSpPr>
          <p:cNvPr id="24" name="TextBox 23">
            <a:extLst>
              <a:ext uri="{FF2B5EF4-FFF2-40B4-BE49-F238E27FC236}">
                <a16:creationId xmlns:a16="http://schemas.microsoft.com/office/drawing/2014/main" id="{0EF2020F-C720-1643-B25B-D298B7CFCD45}"/>
              </a:ext>
            </a:extLst>
          </p:cNvPr>
          <p:cNvSpPr txBox="1"/>
          <p:nvPr/>
        </p:nvSpPr>
        <p:spPr>
          <a:xfrm>
            <a:off x="3336309" y="2765044"/>
            <a:ext cx="855470" cy="461665"/>
          </a:xfrm>
          <a:prstGeom prst="rect">
            <a:avLst/>
          </a:prstGeom>
          <a:noFill/>
        </p:spPr>
        <p:txBody>
          <a:bodyPr wrap="square" rtlCol="0">
            <a:spAutoFit/>
          </a:bodyPr>
          <a:lstStyle/>
          <a:p>
            <a:pPr algn="r"/>
            <a:r>
              <a:rPr lang="en-US" sz="1200" dirty="0"/>
              <a:t>$ 471 billion</a:t>
            </a:r>
          </a:p>
        </p:txBody>
      </p:sp>
      <p:sp>
        <p:nvSpPr>
          <p:cNvPr id="25" name="Rectangle 24">
            <a:extLst>
              <a:ext uri="{FF2B5EF4-FFF2-40B4-BE49-F238E27FC236}">
                <a16:creationId xmlns:a16="http://schemas.microsoft.com/office/drawing/2014/main" id="{5301FBAE-6E13-7440-97C0-CA7FBA2A9233}"/>
              </a:ext>
            </a:extLst>
          </p:cNvPr>
          <p:cNvSpPr/>
          <p:nvPr/>
        </p:nvSpPr>
        <p:spPr>
          <a:xfrm>
            <a:off x="7726249" y="2414457"/>
            <a:ext cx="4037163" cy="646331"/>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More than </a:t>
            </a:r>
            <a:r>
              <a:rPr lang="en-GB" b="1" dirty="0">
                <a:solidFill>
                  <a:srgbClr val="000000"/>
                </a:solidFill>
                <a:latin typeface="Palatino"/>
              </a:rPr>
              <a:t>5 X </a:t>
            </a:r>
            <a:r>
              <a:rPr lang="en-GB" dirty="0">
                <a:solidFill>
                  <a:srgbClr val="000000"/>
                </a:solidFill>
                <a:latin typeface="Palatino"/>
              </a:rPr>
              <a:t>the amount of payments </a:t>
            </a:r>
          </a:p>
        </p:txBody>
      </p:sp>
      <p:sp>
        <p:nvSpPr>
          <p:cNvPr id="28" name="TextBox 27">
            <a:extLst>
              <a:ext uri="{FF2B5EF4-FFF2-40B4-BE49-F238E27FC236}">
                <a16:creationId xmlns:a16="http://schemas.microsoft.com/office/drawing/2014/main" id="{5E751CE5-7D07-BD4E-8000-4B532791C579}"/>
              </a:ext>
            </a:extLst>
          </p:cNvPr>
          <p:cNvSpPr txBox="1"/>
          <p:nvPr/>
        </p:nvSpPr>
        <p:spPr>
          <a:xfrm>
            <a:off x="585175" y="1540506"/>
            <a:ext cx="1024568" cy="1015663"/>
          </a:xfrm>
          <a:prstGeom prst="rect">
            <a:avLst/>
          </a:prstGeom>
          <a:noFill/>
        </p:spPr>
        <p:txBody>
          <a:bodyPr wrap="square" rtlCol="0">
            <a:spAutoFit/>
          </a:bodyPr>
          <a:lstStyle/>
          <a:p>
            <a:pPr algn="r"/>
            <a:r>
              <a:rPr lang="en-US" sz="1200" dirty="0"/>
              <a:t>          Time for processing 1000 rows</a:t>
            </a:r>
          </a:p>
          <a:p>
            <a:pPr algn="r"/>
            <a:endParaRPr lang="en-US" sz="1200" dirty="0"/>
          </a:p>
        </p:txBody>
      </p:sp>
      <p:cxnSp>
        <p:nvCxnSpPr>
          <p:cNvPr id="30" name="Straight Connector 29">
            <a:extLst>
              <a:ext uri="{FF2B5EF4-FFF2-40B4-BE49-F238E27FC236}">
                <a16:creationId xmlns:a16="http://schemas.microsoft.com/office/drawing/2014/main" id="{ED0DF467-2095-7547-99F3-351DD58C2CE8}"/>
              </a:ext>
            </a:extLst>
          </p:cNvPr>
          <p:cNvCxnSpPr>
            <a:cxnSpLocks/>
          </p:cNvCxnSpPr>
          <p:nvPr/>
        </p:nvCxnSpPr>
        <p:spPr>
          <a:xfrm>
            <a:off x="1682150" y="1817505"/>
            <a:ext cx="2455654" cy="3068730"/>
          </a:xfrm>
          <a:prstGeom prst="line">
            <a:avLst/>
          </a:prstGeom>
          <a:ln w="22225">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4AC0C96-9B0F-954B-9777-DA08DC7AC3AB}"/>
              </a:ext>
            </a:extLst>
          </p:cNvPr>
          <p:cNvSpPr txBox="1"/>
          <p:nvPr/>
        </p:nvSpPr>
        <p:spPr>
          <a:xfrm>
            <a:off x="4135789" y="4534730"/>
            <a:ext cx="1024568" cy="830997"/>
          </a:xfrm>
          <a:prstGeom prst="rect">
            <a:avLst/>
          </a:prstGeom>
          <a:noFill/>
        </p:spPr>
        <p:txBody>
          <a:bodyPr wrap="square" rtlCol="0">
            <a:spAutoFit/>
          </a:bodyPr>
          <a:lstStyle/>
          <a:p>
            <a:r>
              <a:rPr lang="en-US" sz="1200" dirty="0"/>
              <a:t>Time for processing 1000 rows</a:t>
            </a:r>
          </a:p>
          <a:p>
            <a:endParaRPr lang="en-US" sz="1200" dirty="0"/>
          </a:p>
        </p:txBody>
      </p:sp>
      <p:sp>
        <p:nvSpPr>
          <p:cNvPr id="41" name="TextBox 40">
            <a:extLst>
              <a:ext uri="{FF2B5EF4-FFF2-40B4-BE49-F238E27FC236}">
                <a16:creationId xmlns:a16="http://schemas.microsoft.com/office/drawing/2014/main" id="{725DB602-9851-954D-B94A-246E52B68F4B}"/>
              </a:ext>
            </a:extLst>
          </p:cNvPr>
          <p:cNvSpPr txBox="1"/>
          <p:nvPr/>
        </p:nvSpPr>
        <p:spPr>
          <a:xfrm>
            <a:off x="1640098" y="1620628"/>
            <a:ext cx="1027612" cy="276999"/>
          </a:xfrm>
          <a:prstGeom prst="rect">
            <a:avLst/>
          </a:prstGeom>
          <a:noFill/>
        </p:spPr>
        <p:txBody>
          <a:bodyPr wrap="square" rtlCol="0">
            <a:spAutoFit/>
          </a:bodyPr>
          <a:lstStyle/>
          <a:p>
            <a:r>
              <a:rPr lang="en-US" sz="1200" dirty="0"/>
              <a:t>15 days</a:t>
            </a:r>
          </a:p>
        </p:txBody>
      </p:sp>
      <p:sp>
        <p:nvSpPr>
          <p:cNvPr id="42" name="TextBox 41">
            <a:extLst>
              <a:ext uri="{FF2B5EF4-FFF2-40B4-BE49-F238E27FC236}">
                <a16:creationId xmlns:a16="http://schemas.microsoft.com/office/drawing/2014/main" id="{EFDBAF13-09B0-0D40-8D5D-7857128AA329}"/>
              </a:ext>
            </a:extLst>
          </p:cNvPr>
          <p:cNvSpPr txBox="1"/>
          <p:nvPr/>
        </p:nvSpPr>
        <p:spPr>
          <a:xfrm>
            <a:off x="3624266" y="4847333"/>
            <a:ext cx="594130" cy="276999"/>
          </a:xfrm>
          <a:prstGeom prst="rect">
            <a:avLst/>
          </a:prstGeom>
          <a:noFill/>
        </p:spPr>
        <p:txBody>
          <a:bodyPr wrap="square" rtlCol="0">
            <a:spAutoFit/>
          </a:bodyPr>
          <a:lstStyle/>
          <a:p>
            <a:pPr algn="r"/>
            <a:r>
              <a:rPr lang="en-US" sz="1200" dirty="0"/>
              <a:t>1 day</a:t>
            </a:r>
          </a:p>
        </p:txBody>
      </p:sp>
      <p:sp>
        <p:nvSpPr>
          <p:cNvPr id="43" name="Rectangle 42">
            <a:extLst>
              <a:ext uri="{FF2B5EF4-FFF2-40B4-BE49-F238E27FC236}">
                <a16:creationId xmlns:a16="http://schemas.microsoft.com/office/drawing/2014/main" id="{C1D7C9B2-0EB1-3D43-BF73-23B2C99C16F4}"/>
              </a:ext>
            </a:extLst>
          </p:cNvPr>
          <p:cNvSpPr/>
          <p:nvPr/>
        </p:nvSpPr>
        <p:spPr>
          <a:xfrm>
            <a:off x="7726249" y="3187100"/>
            <a:ext cx="4037163" cy="646331"/>
          </a:xfrm>
          <a:prstGeom prst="rect">
            <a:avLst/>
          </a:prstGeom>
        </p:spPr>
        <p:txBody>
          <a:bodyPr wrap="square">
            <a:spAutoFit/>
          </a:bodyPr>
          <a:lstStyle/>
          <a:p>
            <a:pPr marL="285750" indent="-285750" fontAlgn="base">
              <a:buFont typeface="Arial" panose="020B0604020202020204" pitchFamily="34" charset="0"/>
              <a:buChar char="•"/>
            </a:pPr>
            <a:r>
              <a:rPr lang="en-GB" b="1" dirty="0">
                <a:solidFill>
                  <a:srgbClr val="000000"/>
                </a:solidFill>
                <a:latin typeface="Palatino"/>
              </a:rPr>
              <a:t>15 X</a:t>
            </a:r>
            <a:r>
              <a:rPr lang="en-GB" dirty="0">
                <a:solidFill>
                  <a:srgbClr val="000000"/>
                </a:solidFill>
                <a:latin typeface="Palatino"/>
              </a:rPr>
              <a:t> reduction in data processing time</a:t>
            </a:r>
          </a:p>
        </p:txBody>
      </p:sp>
      <p:sp>
        <p:nvSpPr>
          <p:cNvPr id="44" name="Rectangle 43">
            <a:extLst>
              <a:ext uri="{FF2B5EF4-FFF2-40B4-BE49-F238E27FC236}">
                <a16:creationId xmlns:a16="http://schemas.microsoft.com/office/drawing/2014/main" id="{0CDDE436-9305-2746-A7A0-37ED5C7ADD7B}"/>
              </a:ext>
            </a:extLst>
          </p:cNvPr>
          <p:cNvSpPr/>
          <p:nvPr/>
        </p:nvSpPr>
        <p:spPr>
          <a:xfrm>
            <a:off x="512109" y="5947939"/>
            <a:ext cx="9442427" cy="461665"/>
          </a:xfrm>
          <a:prstGeom prst="rect">
            <a:avLst/>
          </a:prstGeom>
        </p:spPr>
        <p:txBody>
          <a:bodyPr wrap="square">
            <a:spAutoFit/>
          </a:bodyPr>
          <a:lstStyle/>
          <a:p>
            <a:pPr marL="285750" indent="-285750" fontAlgn="base">
              <a:buFont typeface="Arial" panose="020B0604020202020204" pitchFamily="34" charset="0"/>
              <a:buChar char="•"/>
            </a:pPr>
            <a:endParaRPr lang="en-GB" sz="1200" dirty="0">
              <a:solidFill>
                <a:srgbClr val="000000"/>
              </a:solidFill>
              <a:latin typeface="Palatino"/>
            </a:endParaRPr>
          </a:p>
          <a:p>
            <a:pPr fontAlgn="base"/>
            <a:r>
              <a:rPr lang="en-GB" sz="1200" dirty="0">
                <a:solidFill>
                  <a:srgbClr val="000000"/>
                </a:solidFill>
                <a:latin typeface="Palatino"/>
              </a:rPr>
              <a:t>* This chart is not drawn to scale and is only meant for the purposes of illustration</a:t>
            </a:r>
          </a:p>
        </p:txBody>
      </p:sp>
      <p:sp>
        <p:nvSpPr>
          <p:cNvPr id="45" name="Rectangle 44">
            <a:extLst>
              <a:ext uri="{FF2B5EF4-FFF2-40B4-BE49-F238E27FC236}">
                <a16:creationId xmlns:a16="http://schemas.microsoft.com/office/drawing/2014/main" id="{10149DDD-F4CF-F040-ADFB-01ECD097B7F6}"/>
              </a:ext>
            </a:extLst>
          </p:cNvPr>
          <p:cNvSpPr/>
          <p:nvPr/>
        </p:nvSpPr>
        <p:spPr>
          <a:xfrm>
            <a:off x="7726249" y="3833431"/>
            <a:ext cx="4037163" cy="1200329"/>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The time saved has been spent on improving quality and collecting additional data </a:t>
            </a:r>
            <a:r>
              <a:rPr lang="en-GB" b="1" dirty="0">
                <a:solidFill>
                  <a:srgbClr val="000000"/>
                </a:solidFill>
                <a:latin typeface="Palatino"/>
              </a:rPr>
              <a:t>to enhance its potential for use</a:t>
            </a:r>
          </a:p>
        </p:txBody>
      </p:sp>
    </p:spTree>
    <p:extLst>
      <p:ext uri="{BB962C8B-B14F-4D97-AF65-F5344CB8AC3E}">
        <p14:creationId xmlns:p14="http://schemas.microsoft.com/office/powerpoint/2010/main" val="97423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P spid="15" grpId="0"/>
      <p:bldP spid="16" grpId="0"/>
      <p:bldP spid="18" grpId="0"/>
      <p:bldP spid="19" grpId="0"/>
      <p:bldP spid="22" grpId="0"/>
      <p:bldP spid="24" grpId="0"/>
      <p:bldP spid="25" grpId="0"/>
      <p:bldP spid="28" grpId="0"/>
      <p:bldP spid="40" grpId="0"/>
      <p:bldP spid="41" grpId="0"/>
      <p:bldP spid="42" grpId="0"/>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7509" y="500332"/>
            <a:ext cx="3430438" cy="854016"/>
          </a:xfrm>
        </p:spPr>
        <p:txBody>
          <a:bodyPr>
            <a:normAutofit fontScale="90000"/>
          </a:bodyPr>
          <a:lstStyle/>
          <a:p>
            <a:r>
              <a:rPr lang="en-US" sz="2800" dirty="0">
                <a:latin typeface="Palatino"/>
              </a:rPr>
              <a:t>All the data in one place</a:t>
            </a:r>
          </a:p>
        </p:txBody>
      </p:sp>
      <p:pic>
        <p:nvPicPr>
          <p:cNvPr id="4" name="Picture 3">
            <a:extLst>
              <a:ext uri="{FF2B5EF4-FFF2-40B4-BE49-F238E27FC236}">
                <a16:creationId xmlns:a16="http://schemas.microsoft.com/office/drawing/2014/main" id="{93E30272-385E-634E-9DBE-EC649B734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332"/>
            <a:ext cx="7576014" cy="5289559"/>
          </a:xfrm>
          <a:prstGeom prst="rect">
            <a:avLst/>
          </a:prstGeom>
        </p:spPr>
      </p:pic>
      <p:sp>
        <p:nvSpPr>
          <p:cNvPr id="5" name="Rectangle 4">
            <a:extLst>
              <a:ext uri="{FF2B5EF4-FFF2-40B4-BE49-F238E27FC236}">
                <a16:creationId xmlns:a16="http://schemas.microsoft.com/office/drawing/2014/main" id="{F74B265C-9F42-EB4E-AD9D-D542DCFB1818}"/>
              </a:ext>
            </a:extLst>
          </p:cNvPr>
          <p:cNvSpPr/>
          <p:nvPr/>
        </p:nvSpPr>
        <p:spPr>
          <a:xfrm>
            <a:off x="7677508" y="1466491"/>
            <a:ext cx="4037163" cy="3693319"/>
          </a:xfrm>
          <a:prstGeom prst="rect">
            <a:avLst/>
          </a:prstGeom>
        </p:spPr>
        <p:txBody>
          <a:bodyPr wrap="square">
            <a:spAutoFit/>
          </a:bodyPr>
          <a:lstStyle/>
          <a:p>
            <a:pPr marL="285750" indent="-285750" fontAlgn="base">
              <a:buFont typeface="Arial" panose="020B0604020202020204" pitchFamily="34" charset="0"/>
              <a:buChar char="•"/>
            </a:pPr>
            <a:r>
              <a:rPr lang="en-GB" b="1" dirty="0">
                <a:solidFill>
                  <a:srgbClr val="000000"/>
                </a:solidFill>
                <a:latin typeface="Palatino"/>
              </a:rPr>
              <a:t>471.8 billion </a:t>
            </a:r>
            <a:r>
              <a:rPr lang="en-GB" dirty="0">
                <a:solidFill>
                  <a:srgbClr val="000000"/>
                </a:solidFill>
                <a:latin typeface="Palatino"/>
              </a:rPr>
              <a:t>USD in payments from </a:t>
            </a:r>
            <a:r>
              <a:rPr lang="en-GB" b="1" dirty="0">
                <a:solidFill>
                  <a:srgbClr val="000000"/>
                </a:solidFill>
                <a:latin typeface="Palatino"/>
              </a:rPr>
              <a:t>1126 reports </a:t>
            </a:r>
            <a:r>
              <a:rPr lang="en-GB" dirty="0">
                <a:solidFill>
                  <a:srgbClr val="000000"/>
                </a:solidFill>
                <a:latin typeface="Palatino"/>
              </a:rPr>
              <a:t>filed by </a:t>
            </a:r>
            <a:r>
              <a:rPr lang="en-GB" b="1" dirty="0">
                <a:solidFill>
                  <a:srgbClr val="000000"/>
                </a:solidFill>
                <a:latin typeface="Palatino"/>
              </a:rPr>
              <a:t>656 companies</a:t>
            </a:r>
            <a:r>
              <a:rPr lang="en-GB" dirty="0">
                <a:solidFill>
                  <a:srgbClr val="000000"/>
                </a:solidFill>
                <a:latin typeface="Palatino"/>
              </a:rPr>
              <a:t> in </a:t>
            </a:r>
            <a:r>
              <a:rPr lang="en-GB" b="1" dirty="0">
                <a:solidFill>
                  <a:srgbClr val="000000"/>
                </a:solidFill>
                <a:latin typeface="Palatino"/>
              </a:rPr>
              <a:t>18 different reporting jurisdictions</a:t>
            </a:r>
            <a:r>
              <a:rPr lang="en-GB" dirty="0">
                <a:solidFill>
                  <a:srgbClr val="000000"/>
                </a:solidFill>
                <a:latin typeface="Palatino"/>
              </a:rPr>
              <a:t>.</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Payments made in </a:t>
            </a:r>
            <a:r>
              <a:rPr lang="en-GB" b="1" dirty="0">
                <a:solidFill>
                  <a:srgbClr val="000000"/>
                </a:solidFill>
                <a:latin typeface="Palatino"/>
              </a:rPr>
              <a:t>154 countries </a:t>
            </a:r>
            <a:r>
              <a:rPr lang="en-GB" dirty="0">
                <a:solidFill>
                  <a:srgbClr val="000000"/>
                </a:solidFill>
                <a:latin typeface="Palatino"/>
              </a:rPr>
              <a:t>to over </a:t>
            </a:r>
            <a:r>
              <a:rPr lang="en-GB" b="1" dirty="0">
                <a:solidFill>
                  <a:srgbClr val="000000"/>
                </a:solidFill>
                <a:latin typeface="Palatino"/>
              </a:rPr>
              <a:t>5000 projects </a:t>
            </a:r>
            <a:r>
              <a:rPr lang="en-GB" dirty="0">
                <a:solidFill>
                  <a:srgbClr val="000000"/>
                </a:solidFill>
                <a:latin typeface="Palatino"/>
              </a:rPr>
              <a:t>and </a:t>
            </a:r>
            <a:r>
              <a:rPr lang="en-GB" b="1" dirty="0">
                <a:solidFill>
                  <a:srgbClr val="000000"/>
                </a:solidFill>
                <a:latin typeface="Palatino"/>
              </a:rPr>
              <a:t>3400 government agencies</a:t>
            </a:r>
          </a:p>
          <a:p>
            <a:pPr marL="285750" indent="-285750" fontAlgn="base">
              <a:buFont typeface="Arial" panose="020B0604020202020204" pitchFamily="34" charset="0"/>
              <a:buChar char="•"/>
            </a:pPr>
            <a:endParaRPr lang="en-GB" b="1" dirty="0">
              <a:solidFill>
                <a:srgbClr val="000000"/>
              </a:solidFill>
              <a:latin typeface="Palatino"/>
            </a:endParaRPr>
          </a:p>
          <a:p>
            <a:pPr marL="285750" indent="-285750" fontAlgn="base">
              <a:buFont typeface="Arial" panose="020B0604020202020204" pitchFamily="34" charset="0"/>
              <a:buChar char="•"/>
            </a:pPr>
            <a:endParaRPr lang="en-GB" b="1" dirty="0">
              <a:solidFill>
                <a:srgbClr val="000000"/>
              </a:solidFill>
              <a:latin typeface="Palatino"/>
            </a:endParaRPr>
          </a:p>
          <a:p>
            <a:pPr fontAlgn="base"/>
            <a:r>
              <a:rPr lang="en-GB" dirty="0">
                <a:solidFill>
                  <a:srgbClr val="000000"/>
                </a:solidFill>
                <a:latin typeface="Palatino"/>
              </a:rPr>
              <a:t>All feature of the website are still a work in progress, so please give us feedback on how to make it better!</a:t>
            </a:r>
          </a:p>
        </p:txBody>
      </p:sp>
    </p:spTree>
    <p:extLst>
      <p:ext uri="{BB962C8B-B14F-4D97-AF65-F5344CB8AC3E}">
        <p14:creationId xmlns:p14="http://schemas.microsoft.com/office/powerpoint/2010/main" val="3144843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3950B9-7042-1349-B30D-CD6DAD09C370}"/>
              </a:ext>
            </a:extLst>
          </p:cNvPr>
          <p:cNvSpPr>
            <a:spLocks noGrp="1"/>
          </p:cNvSpPr>
          <p:nvPr>
            <p:ph type="title"/>
          </p:nvPr>
        </p:nvSpPr>
        <p:spPr>
          <a:xfrm>
            <a:off x="8154837" y="785002"/>
            <a:ext cx="3430438" cy="854016"/>
          </a:xfrm>
        </p:spPr>
        <p:txBody>
          <a:bodyPr>
            <a:normAutofit fontScale="90000"/>
          </a:bodyPr>
          <a:lstStyle/>
          <a:p>
            <a:r>
              <a:rPr lang="en-US" sz="2800" dirty="0">
                <a:latin typeface="Palatino"/>
              </a:rPr>
              <a:t>Use filters to identify data of interest</a:t>
            </a:r>
          </a:p>
        </p:txBody>
      </p:sp>
      <p:sp>
        <p:nvSpPr>
          <p:cNvPr id="8" name="Rectangle 7">
            <a:extLst>
              <a:ext uri="{FF2B5EF4-FFF2-40B4-BE49-F238E27FC236}">
                <a16:creationId xmlns:a16="http://schemas.microsoft.com/office/drawing/2014/main" id="{5B0C1333-0A36-994E-9C42-A568F98850EA}"/>
              </a:ext>
            </a:extLst>
          </p:cNvPr>
          <p:cNvSpPr/>
          <p:nvPr/>
        </p:nvSpPr>
        <p:spPr>
          <a:xfrm>
            <a:off x="8154837" y="1785667"/>
            <a:ext cx="4037163" cy="1754326"/>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Project name</a:t>
            </a:r>
          </a:p>
          <a:p>
            <a:pPr marL="285750" indent="-285750" fontAlgn="base">
              <a:buFont typeface="Arial" panose="020B0604020202020204" pitchFamily="34" charset="0"/>
              <a:buChar char="•"/>
            </a:pPr>
            <a:r>
              <a:rPr lang="en-GB" dirty="0">
                <a:solidFill>
                  <a:srgbClr val="000000"/>
                </a:solidFill>
                <a:latin typeface="Palatino"/>
              </a:rPr>
              <a:t>Project Country</a:t>
            </a:r>
          </a:p>
          <a:p>
            <a:pPr marL="285750" indent="-285750" fontAlgn="base">
              <a:buFont typeface="Arial" panose="020B0604020202020204" pitchFamily="34" charset="0"/>
              <a:buChar char="•"/>
            </a:pPr>
            <a:r>
              <a:rPr lang="en-GB" dirty="0">
                <a:solidFill>
                  <a:srgbClr val="000000"/>
                </a:solidFill>
                <a:latin typeface="Palatino"/>
              </a:rPr>
              <a:t>Year</a:t>
            </a:r>
          </a:p>
          <a:p>
            <a:pPr marL="285750" indent="-285750" fontAlgn="base">
              <a:buFont typeface="Arial" panose="020B0604020202020204" pitchFamily="34" charset="0"/>
              <a:buChar char="•"/>
            </a:pPr>
            <a:r>
              <a:rPr lang="en-GB" dirty="0">
                <a:solidFill>
                  <a:srgbClr val="000000"/>
                </a:solidFill>
                <a:latin typeface="Palatino"/>
              </a:rPr>
              <a:t>Companies</a:t>
            </a:r>
          </a:p>
          <a:p>
            <a:pPr marL="285750" indent="-285750" fontAlgn="base">
              <a:buFont typeface="Arial" panose="020B0604020202020204" pitchFamily="34" charset="0"/>
              <a:buChar char="•"/>
            </a:pPr>
            <a:r>
              <a:rPr lang="en-GB" dirty="0">
                <a:solidFill>
                  <a:srgbClr val="000000"/>
                </a:solidFill>
                <a:latin typeface="Palatino"/>
              </a:rPr>
              <a:t>Payment types</a:t>
            </a:r>
          </a:p>
          <a:p>
            <a:pPr marL="285750" indent="-285750" fontAlgn="base">
              <a:buFont typeface="Arial" panose="020B0604020202020204" pitchFamily="34" charset="0"/>
              <a:buChar char="•"/>
            </a:pPr>
            <a:r>
              <a:rPr lang="en-GB" dirty="0">
                <a:solidFill>
                  <a:srgbClr val="000000"/>
                </a:solidFill>
                <a:latin typeface="Palatino"/>
              </a:rPr>
              <a:t>Reporting Country</a:t>
            </a:r>
          </a:p>
        </p:txBody>
      </p:sp>
      <p:pic>
        <p:nvPicPr>
          <p:cNvPr id="10" name="Picture 9">
            <a:extLst>
              <a:ext uri="{FF2B5EF4-FFF2-40B4-BE49-F238E27FC236}">
                <a16:creationId xmlns:a16="http://schemas.microsoft.com/office/drawing/2014/main" id="{0027017F-C596-194E-8FA3-EC8B77BA8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5002"/>
            <a:ext cx="7929331" cy="5141344"/>
          </a:xfrm>
          <a:prstGeom prst="rect">
            <a:avLst/>
          </a:prstGeom>
        </p:spPr>
      </p:pic>
    </p:spTree>
    <p:extLst>
      <p:ext uri="{BB962C8B-B14F-4D97-AF65-F5344CB8AC3E}">
        <p14:creationId xmlns:p14="http://schemas.microsoft.com/office/powerpoint/2010/main" val="31593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74E68BE-1B1B-8240-B79C-CB66A169D7C4}"/>
              </a:ext>
            </a:extLst>
          </p:cNvPr>
          <p:cNvSpPr txBox="1">
            <a:spLocks/>
          </p:cNvSpPr>
          <p:nvPr/>
        </p:nvSpPr>
        <p:spPr>
          <a:xfrm>
            <a:off x="7726250" y="733245"/>
            <a:ext cx="3430438" cy="854016"/>
          </a:xfrm>
          <a:prstGeom prst="rect">
            <a:avLst/>
          </a:prstGeom>
        </p:spPr>
        <p:txBody>
          <a:bodyPr vert="horz" lIns="91440" tIns="45720" rIns="91440" bIns="45720" rtlCol="0" anchor="t">
            <a:normAutofit fontScale="97500" lnSpcReduction="10000"/>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Dive deep into your country of interest</a:t>
            </a:r>
          </a:p>
        </p:txBody>
      </p:sp>
      <p:sp>
        <p:nvSpPr>
          <p:cNvPr id="4" name="Rectangle 3">
            <a:extLst>
              <a:ext uri="{FF2B5EF4-FFF2-40B4-BE49-F238E27FC236}">
                <a16:creationId xmlns:a16="http://schemas.microsoft.com/office/drawing/2014/main" id="{88FFB32F-4ACD-734E-9056-410D7F83ADE1}"/>
              </a:ext>
            </a:extLst>
          </p:cNvPr>
          <p:cNvSpPr/>
          <p:nvPr/>
        </p:nvSpPr>
        <p:spPr>
          <a:xfrm>
            <a:off x="7726250" y="1716657"/>
            <a:ext cx="4037163" cy="2862322"/>
          </a:xfrm>
          <a:prstGeom prst="rect">
            <a:avLst/>
          </a:prstGeom>
        </p:spPr>
        <p:txBody>
          <a:bodyPr wrap="square">
            <a:spAutoFit/>
          </a:bodyPr>
          <a:lstStyle/>
          <a:p>
            <a:pPr marL="285750" indent="-285750" fontAlgn="base">
              <a:buFont typeface="Arial" panose="020B0604020202020204" pitchFamily="34" charset="0"/>
              <a:buChar char="•"/>
            </a:pPr>
            <a:r>
              <a:rPr lang="en-GB" dirty="0">
                <a:solidFill>
                  <a:srgbClr val="000000"/>
                </a:solidFill>
                <a:latin typeface="Palatino"/>
              </a:rPr>
              <a:t>Tie other data to mandatory disclosure data</a:t>
            </a:r>
            <a:br>
              <a:rPr lang="en-GB" dirty="0">
                <a:solidFill>
                  <a:srgbClr val="000000"/>
                </a:solidFill>
                <a:latin typeface="Palatino"/>
              </a:rPr>
            </a:b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View overall payment flows to projects and government agencies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r>
              <a:rPr lang="en-GB" dirty="0">
                <a:solidFill>
                  <a:srgbClr val="000000"/>
                </a:solidFill>
                <a:latin typeface="Palatino"/>
              </a:rPr>
              <a:t>Compare your country of choice with other countries and regions</a:t>
            </a:r>
          </a:p>
          <a:p>
            <a:pPr marL="285750" indent="-285750" fontAlgn="base">
              <a:buFont typeface="Arial" panose="020B0604020202020204" pitchFamily="34" charset="0"/>
              <a:buChar char="•"/>
            </a:pPr>
            <a:endParaRPr lang="en-GB" dirty="0">
              <a:solidFill>
                <a:srgbClr val="000000"/>
              </a:solidFill>
              <a:latin typeface="Palatino"/>
            </a:endParaRPr>
          </a:p>
          <a:p>
            <a:pPr marL="285750" indent="-285750" fontAlgn="base">
              <a:buFont typeface="Arial" panose="020B0604020202020204" pitchFamily="34" charset="0"/>
              <a:buChar char="•"/>
            </a:pPr>
            <a:endParaRPr lang="en-GB" dirty="0">
              <a:solidFill>
                <a:srgbClr val="000000"/>
              </a:solidFill>
              <a:latin typeface="Palatino"/>
            </a:endParaRPr>
          </a:p>
        </p:txBody>
      </p:sp>
      <p:pic>
        <p:nvPicPr>
          <p:cNvPr id="8" name="Picture 7">
            <a:extLst>
              <a:ext uri="{FF2B5EF4-FFF2-40B4-BE49-F238E27FC236}">
                <a16:creationId xmlns:a16="http://schemas.microsoft.com/office/drawing/2014/main" id="{11356EC1-8DB2-2246-B06A-4B8F0688F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3245"/>
            <a:ext cx="7415309" cy="5222336"/>
          </a:xfrm>
          <a:prstGeom prst="rect">
            <a:avLst/>
          </a:prstGeom>
        </p:spPr>
      </p:pic>
    </p:spTree>
    <p:extLst>
      <p:ext uri="{BB962C8B-B14F-4D97-AF65-F5344CB8AC3E}">
        <p14:creationId xmlns:p14="http://schemas.microsoft.com/office/powerpoint/2010/main" val="4287293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599" y="503239"/>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New Features</a:t>
            </a:r>
          </a:p>
        </p:txBody>
      </p:sp>
      <p:sp>
        <p:nvSpPr>
          <p:cNvPr id="4" name="TextBox 3"/>
          <p:cNvSpPr txBox="1"/>
          <p:nvPr/>
        </p:nvSpPr>
        <p:spPr>
          <a:xfrm>
            <a:off x="709862" y="743080"/>
            <a:ext cx="10872537" cy="5909310"/>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Use the secondary data that we have been collecting</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Projects (Geocode, commodity etc.)</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Govt. agencies (Geocode, level of government, hierarchy etc.)</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Companies (Country of registration, location etc.)</a:t>
            </a:r>
          </a:p>
          <a:p>
            <a:pPr marL="7429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Pages for each reporting company on the website</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Summary of all reports and payments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Information on payment flows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Other features?</a:t>
            </a:r>
          </a:p>
          <a:p>
            <a:pPr marL="7429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Better management of disclosure reports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Add new mandatory disclosure reports</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Track how the data as it is being scrape, and cleaned</a:t>
            </a:r>
          </a:p>
          <a:p>
            <a:pPr lvl="1"/>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718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 y="274638"/>
            <a:ext cx="10972800" cy="697042"/>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0" kern="1200">
                <a:solidFill>
                  <a:srgbClr val="FF6F4C"/>
                </a:solidFill>
                <a:latin typeface="Lucida Sans" panose="020B0602030504020204" pitchFamily="34" charset="0"/>
                <a:ea typeface="+mj-ea"/>
                <a:cs typeface="+mj-cs"/>
              </a:defRPr>
            </a:lvl1pPr>
          </a:lstStyle>
          <a:p>
            <a:r>
              <a:rPr lang="en-US" sz="2800" dirty="0">
                <a:latin typeface="Palatino"/>
              </a:rPr>
              <a:t>Conclusion</a:t>
            </a:r>
          </a:p>
        </p:txBody>
      </p:sp>
      <p:sp>
        <p:nvSpPr>
          <p:cNvPr id="4" name="TextBox 3"/>
          <p:cNvSpPr txBox="1"/>
          <p:nvPr/>
        </p:nvSpPr>
        <p:spPr>
          <a:xfrm>
            <a:off x="709862" y="971680"/>
            <a:ext cx="10872537" cy="517064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alatino"/>
                <a:cs typeface="Calibri" panose="020F0502020204030204" pitchFamily="34" charset="0"/>
              </a:rPr>
              <a:t>Payments to governments data is a new data source which can be used as part of several thematic areas </a:t>
            </a:r>
            <a:r>
              <a:rPr lang="en-GB" sz="2400" dirty="0">
                <a:latin typeface="Palatino"/>
                <a:cs typeface="Calibri" panose="020F0502020204030204" pitchFamily="34" charset="0"/>
              </a:rPr>
              <a:t>to support NRGI country priorities:</a:t>
            </a:r>
          </a:p>
          <a:p>
            <a:pPr marL="914400" lvl="1" indent="-457200">
              <a:buFont typeface="+mj-lt"/>
              <a:buAutoNum type="arabicPeriod"/>
            </a:pPr>
            <a:r>
              <a:rPr lang="en-GB" sz="2400" dirty="0">
                <a:latin typeface="Palatino"/>
                <a:cs typeface="Calibri" panose="020F0502020204030204" pitchFamily="34" charset="0"/>
              </a:rPr>
              <a:t>Capacity Development</a:t>
            </a:r>
          </a:p>
          <a:p>
            <a:pPr marL="914400" lvl="1" indent="-457200">
              <a:buFont typeface="+mj-lt"/>
              <a:buAutoNum type="arabicPeriod"/>
            </a:pPr>
            <a:r>
              <a:rPr lang="en-GB" sz="2400" dirty="0">
                <a:latin typeface="Palatino"/>
                <a:cs typeface="Calibri" panose="020F0502020204030204" pitchFamily="34" charset="0"/>
              </a:rPr>
              <a:t>Fiscal Regime analysis/ Revenue Management</a:t>
            </a:r>
          </a:p>
          <a:p>
            <a:pPr marL="914400" lvl="1" indent="-457200">
              <a:buFont typeface="+mj-lt"/>
              <a:buAutoNum type="arabicPeriod"/>
            </a:pPr>
            <a:r>
              <a:rPr lang="en-GB" sz="2400" dirty="0">
                <a:latin typeface="Palatino"/>
                <a:cs typeface="Calibri" panose="020F0502020204030204" pitchFamily="34" charset="0"/>
              </a:rPr>
              <a:t>Project-level reporting</a:t>
            </a:r>
          </a:p>
          <a:p>
            <a:pPr marL="914400" lvl="1" indent="-457200">
              <a:buFont typeface="+mj-lt"/>
              <a:buAutoNum type="arabicPeriod"/>
            </a:pPr>
            <a:r>
              <a:rPr lang="en-GB" sz="2400" dirty="0">
                <a:latin typeface="Palatino"/>
                <a:cs typeface="Calibri" panose="020F0502020204030204" pitchFamily="34" charset="0"/>
              </a:rPr>
              <a:t>State Owned Enterprise</a:t>
            </a:r>
          </a:p>
          <a:p>
            <a:pPr marL="914400" lvl="1" indent="-457200">
              <a:buFont typeface="+mj-lt"/>
              <a:buAutoNum type="arabicPeriod"/>
            </a:pPr>
            <a:r>
              <a:rPr lang="en-GB" sz="2400" dirty="0">
                <a:latin typeface="Palatino"/>
                <a:cs typeface="Calibri" panose="020F0502020204030204" pitchFamily="34" charset="0"/>
              </a:rPr>
              <a:t>Private sector engagement</a:t>
            </a:r>
          </a:p>
          <a:p>
            <a:pPr marL="342900" indent="-342900">
              <a:buFont typeface="Arial" panose="020B0604020202020204" pitchFamily="34" charset="0"/>
              <a:buChar char="•"/>
            </a:pPr>
            <a:endParaRPr lang="en-GB" sz="2400" dirty="0">
              <a:latin typeface="Palatino"/>
              <a:cs typeface="Calibri" panose="020F0502020204030204" pitchFamily="34" charset="0"/>
            </a:endParaRPr>
          </a:p>
          <a:p>
            <a:pPr marL="342900" indent="-342900">
              <a:buFont typeface="Arial" panose="020B0604020202020204" pitchFamily="34" charset="0"/>
              <a:buChar char="•"/>
            </a:pPr>
            <a:r>
              <a:rPr lang="en-GB" sz="2400" dirty="0">
                <a:latin typeface="Palatino"/>
                <a:cs typeface="Calibri" panose="020F0502020204030204" pitchFamily="34" charset="0"/>
              </a:rPr>
              <a:t>Resourceprojects.org is a unique data portal developed by NRGI which enables easy use of this data</a:t>
            </a:r>
          </a:p>
          <a:p>
            <a:pPr marL="342900" indent="-342900">
              <a:buFont typeface="Arial" panose="020B0604020202020204" pitchFamily="34" charset="0"/>
              <a:buChar char="•"/>
            </a:pPr>
            <a:endParaRPr lang="en-GB" sz="2400" dirty="0">
              <a:latin typeface="Palatino"/>
              <a:cs typeface="Calibri" panose="020F0502020204030204" pitchFamily="34" charset="0"/>
            </a:endParaRPr>
          </a:p>
          <a:p>
            <a:pPr marL="342900" indent="-342900">
              <a:buFont typeface="Arial" panose="020B0604020202020204" pitchFamily="34" charset="0"/>
              <a:buChar char="•"/>
            </a:pPr>
            <a:r>
              <a:rPr lang="en-GB" sz="2400" dirty="0">
                <a:latin typeface="Palatino"/>
                <a:cs typeface="Calibri" panose="020F0502020204030204" pitchFamily="34" charset="0"/>
              </a:rPr>
              <a:t>Want to here from you on how we can make this data more accessible and useable as part of your country programs</a:t>
            </a:r>
            <a:endParaRPr lang="en-US" sz="2400" dirty="0">
              <a:latin typeface="Palatino"/>
              <a:cs typeface="Calibri" panose="020F0502020204030204" pitchFamily="34" charset="0"/>
            </a:endParaRP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38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Palatino"/>
              </a:rPr>
              <a:t>Mandatory disclosure laws - Overview</a:t>
            </a:r>
          </a:p>
        </p:txBody>
      </p:sp>
      <p:graphicFrame>
        <p:nvGraphicFramePr>
          <p:cNvPr id="4" name="Diagram 3"/>
          <p:cNvGraphicFramePr/>
          <p:nvPr>
            <p:extLst>
              <p:ext uri="{D42A27DB-BD31-4B8C-83A1-F6EECF244321}">
                <p14:modId xmlns:p14="http://schemas.microsoft.com/office/powerpoint/2010/main" val="3853228345"/>
              </p:ext>
            </p:extLst>
          </p:nvPr>
        </p:nvGraphicFramePr>
        <p:xfrm>
          <a:off x="412376" y="1278031"/>
          <a:ext cx="11421328" cy="5579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51012" y="1313889"/>
            <a:ext cx="11743764" cy="5241656"/>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6229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66865"/>
          </a:xfrm>
        </p:spPr>
        <p:txBody>
          <a:bodyPr>
            <a:normAutofit/>
          </a:bodyPr>
          <a:lstStyle/>
          <a:p>
            <a:r>
              <a:rPr lang="en-US" sz="3200" dirty="0">
                <a:latin typeface="Palatino"/>
              </a:rPr>
              <a:t>What is in the data?</a:t>
            </a:r>
          </a:p>
        </p:txBody>
      </p:sp>
      <p:graphicFrame>
        <p:nvGraphicFramePr>
          <p:cNvPr id="6" name="Table 5"/>
          <p:cNvGraphicFramePr>
            <a:graphicFrameLocks noGrp="1"/>
          </p:cNvGraphicFramePr>
          <p:nvPr>
            <p:extLst>
              <p:ext uri="{D42A27DB-BD31-4B8C-83A1-F6EECF244321}">
                <p14:modId xmlns:p14="http://schemas.microsoft.com/office/powerpoint/2010/main" val="1825580805"/>
              </p:ext>
            </p:extLst>
          </p:nvPr>
        </p:nvGraphicFramePr>
        <p:xfrm>
          <a:off x="405736" y="1082041"/>
          <a:ext cx="11380528" cy="4920997"/>
        </p:xfrm>
        <a:graphic>
          <a:graphicData uri="http://schemas.openxmlformats.org/drawingml/2006/table">
            <a:tbl>
              <a:tblPr firstRow="1" firstCol="1" bandRow="1">
                <a:tableStyleId>{5C22544A-7EE6-4342-B048-85BDC9FD1C3A}</a:tableStyleId>
              </a:tblPr>
              <a:tblGrid>
                <a:gridCol w="2526834">
                  <a:extLst>
                    <a:ext uri="{9D8B030D-6E8A-4147-A177-3AD203B41FA5}">
                      <a16:colId xmlns:a16="http://schemas.microsoft.com/office/drawing/2014/main" val="20000"/>
                    </a:ext>
                  </a:extLst>
                </a:gridCol>
                <a:gridCol w="4426847">
                  <a:extLst>
                    <a:ext uri="{9D8B030D-6E8A-4147-A177-3AD203B41FA5}">
                      <a16:colId xmlns:a16="http://schemas.microsoft.com/office/drawing/2014/main" val="20001"/>
                    </a:ext>
                  </a:extLst>
                </a:gridCol>
                <a:gridCol w="4426847">
                  <a:extLst>
                    <a:ext uri="{9D8B030D-6E8A-4147-A177-3AD203B41FA5}">
                      <a16:colId xmlns:a16="http://schemas.microsoft.com/office/drawing/2014/main" val="20002"/>
                    </a:ext>
                  </a:extLst>
                </a:gridCol>
              </a:tblGrid>
              <a:tr h="303324">
                <a:tc gridSpan="3">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Summary of Mandatory Disclosure laws</a:t>
                      </a:r>
                      <a:endParaRPr lang="en-US" sz="1600" dirty="0">
                        <a:effectLst/>
                        <a:latin typeface="Palatino"/>
                        <a:ea typeface="Calibri" panose="020F0502020204030204" pitchFamily="34" charset="0"/>
                        <a:cs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6648">
                <a:tc>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What companies must disclose?</a:t>
                      </a: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Oil, gas or mining companies incorporated or listed on a regulated stock exchange in Canada, Norway or any EU Member State.</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1"/>
                  </a:ext>
                </a:extLst>
              </a:tr>
              <a:tr h="606648">
                <a:tc>
                  <a:txBody>
                    <a:bodyPr/>
                    <a:lstStyle/>
                    <a:p>
                      <a:pPr marL="0" marR="0" algn="ctr">
                        <a:lnSpc>
                          <a:spcPct val="107000"/>
                        </a:lnSpc>
                        <a:spcBef>
                          <a:spcPts val="0"/>
                        </a:spcBef>
                        <a:spcAft>
                          <a:spcPts val="0"/>
                        </a:spcAft>
                      </a:pPr>
                      <a:r>
                        <a:rPr lang="en-GB" sz="1600" dirty="0">
                          <a:effectLst/>
                          <a:latin typeface="Palatino"/>
                          <a:cs typeface="Calibri" panose="020F0502020204030204" pitchFamily="34" charset="0"/>
                        </a:rPr>
                        <a:t>What are they required to disclose?</a:t>
                      </a: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Payments made to governments, including state owned enterprises, in relation to extractive activities. Payments should be attributed to projects where applicable.</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2"/>
                  </a:ext>
                </a:extLst>
              </a:tr>
              <a:tr h="1486613">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What types of payments must they disclose?</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1. Production entitlements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2. Taxes </a:t>
                      </a:r>
                      <a:endParaRPr lang="en-US" sz="1600" dirty="0">
                        <a:effectLst/>
                        <a:latin typeface="Palatino"/>
                        <a:cs typeface="Calibri" panose="020F0502020204030204" pitchFamily="34" charset="0"/>
                      </a:endParaRPr>
                    </a:p>
                    <a:p>
                      <a:pPr marL="0" marR="0" algn="l">
                        <a:lnSpc>
                          <a:spcPct val="107000"/>
                        </a:lnSpc>
                        <a:spcBef>
                          <a:spcPts val="0"/>
                        </a:spcBef>
                        <a:spcAft>
                          <a:spcPts val="0"/>
                        </a:spcAft>
                      </a:pPr>
                      <a:r>
                        <a:rPr lang="en-GB" sz="1600" dirty="0">
                          <a:effectLst/>
                          <a:latin typeface="Palatino"/>
                          <a:cs typeface="Calibri" panose="020F0502020204030204" pitchFamily="34" charset="0"/>
                        </a:rPr>
                        <a:t>3. Royalties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4. Dividends</a:t>
                      </a:r>
                      <a:br>
                        <a:rPr lang="en-GB" sz="1600" dirty="0">
                          <a:effectLst/>
                          <a:latin typeface="Palatino"/>
                          <a:cs typeface="Calibri" panose="020F0502020204030204" pitchFamily="34" charset="0"/>
                        </a:rPr>
                      </a:b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600" dirty="0">
                          <a:effectLst/>
                          <a:latin typeface="Palatino"/>
                          <a:cs typeface="Calibri" panose="020F0502020204030204" pitchFamily="34" charset="0"/>
                        </a:rPr>
                        <a:t>5. Signature, discovery and production bonuses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6. Licence Fees</a:t>
                      </a:r>
                      <a:br>
                        <a:rPr lang="en-GB" sz="1600" dirty="0">
                          <a:effectLst/>
                          <a:latin typeface="Palatino"/>
                          <a:cs typeface="Calibri" panose="020F0502020204030204" pitchFamily="34" charset="0"/>
                        </a:rPr>
                      </a:br>
                      <a:r>
                        <a:rPr lang="en-GB" sz="1600" dirty="0">
                          <a:effectLst/>
                          <a:latin typeface="Palatino"/>
                          <a:cs typeface="Calibri" panose="020F0502020204030204" pitchFamily="34" charset="0"/>
                        </a:rPr>
                        <a:t>7. Payments for infrastructure improvements</a:t>
                      </a:r>
                      <a:endParaRPr lang="en-US" sz="1600" dirty="0">
                        <a:effectLst/>
                        <a:latin typeface="Palatino"/>
                        <a:ea typeface="Calibri" panose="020F0502020204030204" pitchFamily="34" charset="0"/>
                        <a:cs typeface="Calibri" panose="020F0502020204030204" pitchFamily="34" charset="0"/>
                      </a:endParaRP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3"/>
                  </a:ext>
                </a:extLst>
              </a:tr>
              <a:tr h="606648">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What is the payment threshold?</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Single, or series of, payments that amount to EUR100,000 in the EU/EEA or CAD100,000 in Canada.</a:t>
                      </a:r>
                      <a:endParaRPr lang="en-US" sz="1600" dirty="0">
                        <a:effectLst/>
                        <a:latin typeface="Palatino"/>
                        <a:cs typeface="Calibri" panose="020F0502020204030204" pitchFamily="34" charset="0"/>
                      </a:endParaRPr>
                    </a:p>
                    <a:p>
                      <a:pPr marL="0" marR="0" algn="l">
                        <a:lnSpc>
                          <a:spcPct val="107000"/>
                        </a:lnSpc>
                        <a:spcBef>
                          <a:spcPts val="0"/>
                        </a:spcBef>
                        <a:spcAft>
                          <a:spcPts val="0"/>
                        </a:spcAft>
                      </a:pPr>
                      <a:endParaRPr lang="en-GB" sz="1600" dirty="0">
                        <a:effectLst/>
                        <a:latin typeface="Palatino"/>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4"/>
                  </a:ext>
                </a:extLst>
              </a:tr>
              <a:tr h="675508">
                <a:tc>
                  <a:txBody>
                    <a:bodyPr/>
                    <a:lstStyle/>
                    <a:p>
                      <a:pPr marL="0" marR="0" algn="ctr">
                        <a:lnSpc>
                          <a:spcPct val="107000"/>
                        </a:lnSpc>
                        <a:spcBef>
                          <a:spcPts val="0"/>
                        </a:spcBef>
                        <a:spcAft>
                          <a:spcPts val="0"/>
                        </a:spcAft>
                      </a:pPr>
                      <a:r>
                        <a:rPr lang="en-GB" sz="1600">
                          <a:effectLst/>
                          <a:latin typeface="Palatino"/>
                          <a:cs typeface="Calibri" panose="020F0502020204030204" pitchFamily="34" charset="0"/>
                        </a:rPr>
                        <a:t>When do they have to disclose?</a:t>
                      </a:r>
                      <a:endParaRPr lang="en-US" sz="1600">
                        <a:effectLst/>
                        <a:latin typeface="Palatino"/>
                        <a:ea typeface="Calibri" panose="020F0502020204030204" pitchFamily="34" charset="0"/>
                        <a:cs typeface="Calibri" panose="020F0502020204030204" pitchFamily="34" charset="0"/>
                      </a:endParaRPr>
                    </a:p>
                  </a:txBody>
                  <a:tcPr marL="68580" marR="68580" marT="0" marB="0" anchor="ctr"/>
                </a:tc>
                <a:tc gridSpan="2">
                  <a:txBody>
                    <a:bodyPr/>
                    <a:lstStyle/>
                    <a:p>
                      <a:pPr marL="0" marR="0" algn="l">
                        <a:lnSpc>
                          <a:spcPct val="107000"/>
                        </a:lnSpc>
                        <a:spcBef>
                          <a:spcPts val="0"/>
                        </a:spcBef>
                        <a:spcAft>
                          <a:spcPts val="0"/>
                        </a:spcAft>
                      </a:pPr>
                      <a:r>
                        <a:rPr lang="en-GB" sz="1600" dirty="0">
                          <a:effectLst/>
                          <a:latin typeface="Palatino"/>
                          <a:cs typeface="Calibri" panose="020F0502020204030204" pitchFamily="34" charset="0"/>
                        </a:rPr>
                        <a:t>Companies have 150 days after the end of their financial year to file their Payments to Governments Report.</a:t>
                      </a:r>
                    </a:p>
                    <a:p>
                      <a:pPr marL="0" marR="0" algn="l">
                        <a:lnSpc>
                          <a:spcPct val="107000"/>
                        </a:lnSpc>
                        <a:spcBef>
                          <a:spcPts val="0"/>
                        </a:spcBef>
                        <a:spcAft>
                          <a:spcPts val="0"/>
                        </a:spcAft>
                      </a:pPr>
                      <a:endParaRPr lang="en-US" sz="1600" dirty="0">
                        <a:effectLst/>
                        <a:latin typeface="Palatino"/>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9654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518"/>
            <a:ext cx="10972800" cy="1143000"/>
          </a:xfrm>
        </p:spPr>
        <p:txBody>
          <a:bodyPr>
            <a:normAutofit fontScale="90000"/>
          </a:bodyPr>
          <a:lstStyle/>
          <a:p>
            <a:pPr algn="ctr"/>
            <a:r>
              <a:rPr lang="en-GB" dirty="0">
                <a:latin typeface="Palatino"/>
                <a:cs typeface="Calibri" panose="020F0502020204030204" pitchFamily="34" charset="0"/>
              </a:rPr>
              <a:t>Uses For Payments To Governments Data Within NRGI</a:t>
            </a:r>
            <a:endParaRPr lang="en-US" dirty="0">
              <a:latin typeface="Palatino"/>
            </a:endParaRPr>
          </a:p>
        </p:txBody>
      </p:sp>
    </p:spTree>
    <p:extLst>
      <p:ext uri="{BB962C8B-B14F-4D97-AF65-F5344CB8AC3E}">
        <p14:creationId xmlns:p14="http://schemas.microsoft.com/office/powerpoint/2010/main" val="400831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a:bodyPr>
          <a:lstStyle/>
          <a:p>
            <a:r>
              <a:rPr lang="en-US" sz="2800" dirty="0">
                <a:latin typeface="Palatino"/>
              </a:rPr>
              <a:t>NRGI Priority Country Payment To Government Data: MENA</a:t>
            </a:r>
          </a:p>
        </p:txBody>
      </p:sp>
      <p:pic>
        <p:nvPicPr>
          <p:cNvPr id="4" name="Picture 3">
            <a:extLst>
              <a:ext uri="{FF2B5EF4-FFF2-40B4-BE49-F238E27FC236}">
                <a16:creationId xmlns:a16="http://schemas.microsoft.com/office/drawing/2014/main" id="{1A5D1746-9202-1341-9DA5-A32F1E236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4187"/>
            <a:ext cx="6731414" cy="3432175"/>
          </a:xfrm>
          <a:prstGeom prst="rect">
            <a:avLst/>
          </a:prstGeom>
        </p:spPr>
      </p:pic>
      <p:sp>
        <p:nvSpPr>
          <p:cNvPr id="9" name="TextBox 8">
            <a:extLst>
              <a:ext uri="{FF2B5EF4-FFF2-40B4-BE49-F238E27FC236}">
                <a16:creationId xmlns:a16="http://schemas.microsoft.com/office/drawing/2014/main" id="{65CA894B-B0E3-7348-BB20-902F6535BB71}"/>
              </a:ext>
            </a:extLst>
          </p:cNvPr>
          <p:cNvSpPr txBox="1"/>
          <p:nvPr/>
        </p:nvSpPr>
        <p:spPr>
          <a:xfrm>
            <a:off x="7341014" y="1754187"/>
            <a:ext cx="3571875" cy="1477328"/>
          </a:xfrm>
          <a:prstGeom prst="rect">
            <a:avLst/>
          </a:prstGeom>
          <a:noFill/>
        </p:spPr>
        <p:txBody>
          <a:bodyPr wrap="square" rtlCol="0">
            <a:spAutoFit/>
          </a:bodyPr>
          <a:lstStyle/>
          <a:p>
            <a:r>
              <a:rPr lang="en-US" b="1" dirty="0"/>
              <a:t>Tunisia</a:t>
            </a:r>
          </a:p>
          <a:p>
            <a:endParaRPr lang="en-US" dirty="0"/>
          </a:p>
          <a:p>
            <a:pPr marL="285750" indent="-285750">
              <a:buFont typeface="Arial" panose="020B0604020202020204" pitchFamily="34" charset="0"/>
              <a:buChar char="•"/>
            </a:pPr>
            <a:r>
              <a:rPr lang="en-US" dirty="0"/>
              <a:t>638 million USD in payments</a:t>
            </a:r>
          </a:p>
          <a:p>
            <a:pPr marL="285750" indent="-285750">
              <a:buFont typeface="Arial" panose="020B0604020202020204" pitchFamily="34" charset="0"/>
              <a:buChar char="•"/>
            </a:pPr>
            <a:r>
              <a:rPr lang="en-US" dirty="0"/>
              <a:t>6 reporting companies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010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Francophone Africa</a:t>
            </a:r>
          </a:p>
        </p:txBody>
      </p:sp>
      <p:pic>
        <p:nvPicPr>
          <p:cNvPr id="4" name="Picture 3">
            <a:extLst>
              <a:ext uri="{FF2B5EF4-FFF2-40B4-BE49-F238E27FC236}">
                <a16:creationId xmlns:a16="http://schemas.microsoft.com/office/drawing/2014/main" id="{1C7855F4-C982-2643-8FBB-9BD7C71CB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6" y="971681"/>
            <a:ext cx="5672505" cy="2800220"/>
          </a:xfrm>
          <a:prstGeom prst="rect">
            <a:avLst/>
          </a:prstGeom>
        </p:spPr>
      </p:pic>
      <p:sp>
        <p:nvSpPr>
          <p:cNvPr id="5" name="TextBox 4">
            <a:extLst>
              <a:ext uri="{FF2B5EF4-FFF2-40B4-BE49-F238E27FC236}">
                <a16:creationId xmlns:a16="http://schemas.microsoft.com/office/drawing/2014/main" id="{441A4081-B068-B842-BEF0-DD579F4FF759}"/>
              </a:ext>
            </a:extLst>
          </p:cNvPr>
          <p:cNvSpPr txBox="1"/>
          <p:nvPr/>
        </p:nvSpPr>
        <p:spPr>
          <a:xfrm>
            <a:off x="6772274" y="1314450"/>
            <a:ext cx="3571875" cy="1477328"/>
          </a:xfrm>
          <a:prstGeom prst="rect">
            <a:avLst/>
          </a:prstGeom>
          <a:noFill/>
        </p:spPr>
        <p:txBody>
          <a:bodyPr wrap="square" rtlCol="0">
            <a:spAutoFit/>
          </a:bodyPr>
          <a:lstStyle/>
          <a:p>
            <a:r>
              <a:rPr lang="en-US" b="1" dirty="0"/>
              <a:t>Democratic Republic of Congo</a:t>
            </a:r>
          </a:p>
          <a:p>
            <a:endParaRPr lang="en-US" dirty="0"/>
          </a:p>
          <a:p>
            <a:pPr marL="285750" indent="-285750">
              <a:buFont typeface="Arial" panose="020B0604020202020204" pitchFamily="34" charset="0"/>
              <a:buChar char="•"/>
            </a:pPr>
            <a:r>
              <a:rPr lang="en-US" dirty="0"/>
              <a:t>1.1 billion USD in payments</a:t>
            </a:r>
          </a:p>
          <a:p>
            <a:pPr marL="285750" indent="-285750">
              <a:buFont typeface="Arial" panose="020B0604020202020204" pitchFamily="34" charset="0"/>
              <a:buChar char="•"/>
            </a:pPr>
            <a:r>
              <a:rPr lang="en-US" dirty="0"/>
              <a:t>12 reporting companies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7853D27-8805-114D-A9FD-87CD7DDA8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6" y="3637134"/>
            <a:ext cx="5672505" cy="2950117"/>
          </a:xfrm>
          <a:prstGeom prst="rect">
            <a:avLst/>
          </a:prstGeom>
        </p:spPr>
      </p:pic>
      <p:sp>
        <p:nvSpPr>
          <p:cNvPr id="8" name="TextBox 7">
            <a:extLst>
              <a:ext uri="{FF2B5EF4-FFF2-40B4-BE49-F238E27FC236}">
                <a16:creationId xmlns:a16="http://schemas.microsoft.com/office/drawing/2014/main" id="{C5B36D0D-6923-9842-BDC7-4F1EF033F1DB}"/>
              </a:ext>
            </a:extLst>
          </p:cNvPr>
          <p:cNvSpPr txBox="1"/>
          <p:nvPr/>
        </p:nvSpPr>
        <p:spPr>
          <a:xfrm>
            <a:off x="6772274" y="3771901"/>
            <a:ext cx="3571875" cy="1200329"/>
          </a:xfrm>
          <a:prstGeom prst="rect">
            <a:avLst/>
          </a:prstGeom>
          <a:noFill/>
        </p:spPr>
        <p:txBody>
          <a:bodyPr wrap="square" rtlCol="0">
            <a:spAutoFit/>
          </a:bodyPr>
          <a:lstStyle/>
          <a:p>
            <a:r>
              <a:rPr lang="en-US" b="1" dirty="0"/>
              <a:t>Guinea</a:t>
            </a:r>
          </a:p>
          <a:p>
            <a:endParaRPr lang="en-US" dirty="0"/>
          </a:p>
          <a:p>
            <a:pPr marL="285750" indent="-285750">
              <a:buFont typeface="Arial" panose="020B0604020202020204" pitchFamily="34" charset="0"/>
              <a:buChar char="•"/>
            </a:pPr>
            <a:r>
              <a:rPr lang="en-US" dirty="0"/>
              <a:t>38 million USD in payments</a:t>
            </a:r>
          </a:p>
          <a:p>
            <a:pPr marL="285750" indent="-285750">
              <a:buFont typeface="Arial" panose="020B0604020202020204" pitchFamily="34" charset="0"/>
              <a:buChar char="•"/>
            </a:pPr>
            <a:r>
              <a:rPr lang="en-US" dirty="0"/>
              <a:t>6 reporting companies</a:t>
            </a:r>
          </a:p>
        </p:txBody>
      </p:sp>
    </p:spTree>
    <p:extLst>
      <p:ext uri="{BB962C8B-B14F-4D97-AF65-F5344CB8AC3E}">
        <p14:creationId xmlns:p14="http://schemas.microsoft.com/office/powerpoint/2010/main" val="348151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Anglophone Africa</a:t>
            </a:r>
          </a:p>
        </p:txBody>
      </p:sp>
      <p:sp>
        <p:nvSpPr>
          <p:cNvPr id="5" name="TextBox 4">
            <a:extLst>
              <a:ext uri="{FF2B5EF4-FFF2-40B4-BE49-F238E27FC236}">
                <a16:creationId xmlns:a16="http://schemas.microsoft.com/office/drawing/2014/main" id="{441A4081-B068-B842-BEF0-DD579F4FF759}"/>
              </a:ext>
            </a:extLst>
          </p:cNvPr>
          <p:cNvSpPr txBox="1"/>
          <p:nvPr/>
        </p:nvSpPr>
        <p:spPr>
          <a:xfrm>
            <a:off x="6772273" y="971680"/>
            <a:ext cx="3571875" cy="1477328"/>
          </a:xfrm>
          <a:prstGeom prst="rect">
            <a:avLst/>
          </a:prstGeom>
          <a:noFill/>
        </p:spPr>
        <p:txBody>
          <a:bodyPr wrap="square" rtlCol="0">
            <a:spAutoFit/>
          </a:bodyPr>
          <a:lstStyle/>
          <a:p>
            <a:r>
              <a:rPr lang="en-US" b="1" dirty="0"/>
              <a:t>Nigeria</a:t>
            </a:r>
          </a:p>
          <a:p>
            <a:endParaRPr lang="en-US" dirty="0"/>
          </a:p>
          <a:p>
            <a:pPr marL="285750" indent="-285750">
              <a:buFont typeface="Arial" panose="020B0604020202020204" pitchFamily="34" charset="0"/>
              <a:buChar char="•"/>
            </a:pPr>
            <a:r>
              <a:rPr lang="en-US" dirty="0"/>
              <a:t>22.6 billion USD in payments</a:t>
            </a:r>
          </a:p>
          <a:p>
            <a:pPr marL="285750" indent="-285750">
              <a:buFont typeface="Arial" panose="020B0604020202020204" pitchFamily="34" charset="0"/>
              <a:buChar char="•"/>
            </a:pPr>
            <a:r>
              <a:rPr lang="en-US" dirty="0"/>
              <a:t>10 reporting companies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5B36D0D-6923-9842-BDC7-4F1EF033F1DB}"/>
              </a:ext>
            </a:extLst>
          </p:cNvPr>
          <p:cNvSpPr txBox="1"/>
          <p:nvPr/>
        </p:nvSpPr>
        <p:spPr>
          <a:xfrm>
            <a:off x="6772274" y="3771901"/>
            <a:ext cx="3571875" cy="1200329"/>
          </a:xfrm>
          <a:prstGeom prst="rect">
            <a:avLst/>
          </a:prstGeom>
          <a:noFill/>
        </p:spPr>
        <p:txBody>
          <a:bodyPr wrap="square" rtlCol="0">
            <a:spAutoFit/>
          </a:bodyPr>
          <a:lstStyle/>
          <a:p>
            <a:r>
              <a:rPr lang="en-US" b="1" dirty="0"/>
              <a:t>Ghana</a:t>
            </a:r>
          </a:p>
          <a:p>
            <a:endParaRPr lang="en-US" dirty="0"/>
          </a:p>
          <a:p>
            <a:pPr marL="285750" indent="-285750">
              <a:buFont typeface="Arial" panose="020B0604020202020204" pitchFamily="34" charset="0"/>
              <a:buChar char="•"/>
            </a:pPr>
            <a:r>
              <a:rPr lang="en-US" dirty="0"/>
              <a:t>383 million USD in payments</a:t>
            </a:r>
          </a:p>
          <a:p>
            <a:pPr marL="285750" indent="-285750">
              <a:buFont typeface="Arial" panose="020B0604020202020204" pitchFamily="34" charset="0"/>
              <a:buChar char="•"/>
            </a:pPr>
            <a:r>
              <a:rPr lang="en-US" dirty="0"/>
              <a:t>11 reporting companies</a:t>
            </a:r>
          </a:p>
        </p:txBody>
      </p:sp>
      <p:pic>
        <p:nvPicPr>
          <p:cNvPr id="10" name="Picture 9">
            <a:extLst>
              <a:ext uri="{FF2B5EF4-FFF2-40B4-BE49-F238E27FC236}">
                <a16:creationId xmlns:a16="http://schemas.microsoft.com/office/drawing/2014/main" id="{31BCC621-C650-BD4A-9CD3-B097E6A23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62159"/>
            <a:ext cx="5815381" cy="2986561"/>
          </a:xfrm>
          <a:prstGeom prst="rect">
            <a:avLst/>
          </a:prstGeom>
        </p:spPr>
      </p:pic>
      <p:pic>
        <p:nvPicPr>
          <p:cNvPr id="12" name="Picture 11">
            <a:extLst>
              <a:ext uri="{FF2B5EF4-FFF2-40B4-BE49-F238E27FC236}">
                <a16:creationId xmlns:a16="http://schemas.microsoft.com/office/drawing/2014/main" id="{A932675F-6F85-0E49-BF1B-189DF43A4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3590450"/>
            <a:ext cx="5815381" cy="2939527"/>
          </a:xfrm>
          <a:prstGeom prst="rect">
            <a:avLst/>
          </a:prstGeom>
        </p:spPr>
      </p:pic>
    </p:spTree>
    <p:extLst>
      <p:ext uri="{BB962C8B-B14F-4D97-AF65-F5344CB8AC3E}">
        <p14:creationId xmlns:p14="http://schemas.microsoft.com/office/powerpoint/2010/main" val="396383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97042"/>
          </a:xfrm>
        </p:spPr>
        <p:txBody>
          <a:bodyPr>
            <a:normAutofit fontScale="90000"/>
          </a:bodyPr>
          <a:lstStyle/>
          <a:p>
            <a:r>
              <a:rPr lang="en-US" sz="2800" dirty="0">
                <a:latin typeface="Palatino"/>
              </a:rPr>
              <a:t>NRGI Priority Country Payment To Government Data: Anglophone Africa</a:t>
            </a:r>
          </a:p>
        </p:txBody>
      </p:sp>
      <p:sp>
        <p:nvSpPr>
          <p:cNvPr id="9" name="TextBox 8">
            <a:extLst>
              <a:ext uri="{FF2B5EF4-FFF2-40B4-BE49-F238E27FC236}">
                <a16:creationId xmlns:a16="http://schemas.microsoft.com/office/drawing/2014/main" id="{65CA894B-B0E3-7348-BB20-902F6535BB71}"/>
              </a:ext>
            </a:extLst>
          </p:cNvPr>
          <p:cNvSpPr txBox="1"/>
          <p:nvPr/>
        </p:nvSpPr>
        <p:spPr>
          <a:xfrm>
            <a:off x="7341014" y="1754187"/>
            <a:ext cx="3571875" cy="1477328"/>
          </a:xfrm>
          <a:prstGeom prst="rect">
            <a:avLst/>
          </a:prstGeom>
          <a:noFill/>
        </p:spPr>
        <p:txBody>
          <a:bodyPr wrap="square" rtlCol="0">
            <a:spAutoFit/>
          </a:bodyPr>
          <a:lstStyle/>
          <a:p>
            <a:r>
              <a:rPr lang="en-US" b="1" dirty="0"/>
              <a:t>Tanzania</a:t>
            </a:r>
          </a:p>
          <a:p>
            <a:endParaRPr lang="en-US" dirty="0"/>
          </a:p>
          <a:p>
            <a:pPr marL="285750" indent="-285750">
              <a:buFont typeface="Arial" panose="020B0604020202020204" pitchFamily="34" charset="0"/>
              <a:buChar char="•"/>
            </a:pPr>
            <a:r>
              <a:rPr lang="en-US" dirty="0"/>
              <a:t>258 million USD in payments</a:t>
            </a:r>
          </a:p>
          <a:p>
            <a:pPr marL="285750" indent="-285750">
              <a:buFont typeface="Arial" panose="020B0604020202020204" pitchFamily="34" charset="0"/>
              <a:buChar char="•"/>
            </a:pPr>
            <a:r>
              <a:rPr lang="en-US" dirty="0"/>
              <a:t>13 reporting companies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F88513B-9B40-0F47-B7C2-90FEE81A2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14" y="1390015"/>
            <a:ext cx="7048500" cy="3683000"/>
          </a:xfrm>
          <a:prstGeom prst="rect">
            <a:avLst/>
          </a:prstGeom>
        </p:spPr>
      </p:pic>
    </p:spTree>
    <p:extLst>
      <p:ext uri="{BB962C8B-B14F-4D97-AF65-F5344CB8AC3E}">
        <p14:creationId xmlns:p14="http://schemas.microsoft.com/office/powerpoint/2010/main" val="2127260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33906</TotalTime>
  <Words>1848</Words>
  <Application>Microsoft Macintosh PowerPoint</Application>
  <PresentationFormat>Widescreen</PresentationFormat>
  <Paragraphs>310</Paragraphs>
  <Slides>26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Book Antiqua</vt:lpstr>
      <vt:lpstr>Calibri</vt:lpstr>
      <vt:lpstr>Lucida Grande</vt:lpstr>
      <vt:lpstr>Lucida Sans</vt:lpstr>
      <vt:lpstr>Palatino</vt:lpstr>
      <vt:lpstr>1_Office Theme</vt:lpstr>
      <vt:lpstr>PowerPoint Presentation</vt:lpstr>
      <vt:lpstr>PowerPoint Presentation</vt:lpstr>
      <vt:lpstr>Mandatory disclosure laws - Overview</vt:lpstr>
      <vt:lpstr>What is in the data?</vt:lpstr>
      <vt:lpstr>Uses For Payments To Governments Data Within NRGI</vt:lpstr>
      <vt:lpstr>NRGI Priority Country Payment To Government Data: MENA</vt:lpstr>
      <vt:lpstr>NRGI Priority Country Payment To Government Data: Francophone Africa</vt:lpstr>
      <vt:lpstr>NRGI Priority Country Payment To Government Data: Anglophone Africa</vt:lpstr>
      <vt:lpstr>NRGI Priority Country Payment To Government Data: Anglophone Africa</vt:lpstr>
      <vt:lpstr>NRGI Priority Country Payment To Government Data: Latin America</vt:lpstr>
      <vt:lpstr>NRGI Priority Country Payment To Government Data: Latin America</vt:lpstr>
      <vt:lpstr>NRGI Priority Country Payment To Government Data: Asia Pacific</vt:lpstr>
      <vt:lpstr>NRGI Priority Country Payment To Government Data: Asia Pacific</vt:lpstr>
      <vt:lpstr>PowerPoint Presentation</vt:lpstr>
      <vt:lpstr>1. Capacity Development</vt:lpstr>
      <vt:lpstr>2. Fiscal Regime analysis/  Revenue Management</vt:lpstr>
      <vt:lpstr>3. Project-level reporting</vt:lpstr>
      <vt:lpstr>4. State owned Enterprise</vt:lpstr>
      <vt:lpstr>5. Private Sector engagement</vt:lpstr>
      <vt:lpstr>How can NRGI staff use this data: Resourceprojects.org tool</vt:lpstr>
      <vt:lpstr>PowerPoint Presentation</vt:lpstr>
      <vt:lpstr>All the data in one place</vt:lpstr>
      <vt:lpstr>Use filters to identify data of interest</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RGI – Results workshop</dc:title>
  <dc:creator>Amir Shafaie</dc:creator>
  <cp:lastModifiedBy>Hari Subhash</cp:lastModifiedBy>
  <cp:revision>612</cp:revision>
  <dcterms:created xsi:type="dcterms:W3CDTF">2017-06-12T22:21:58Z</dcterms:created>
  <dcterms:modified xsi:type="dcterms:W3CDTF">2018-07-18T17:39:37Z</dcterms:modified>
</cp:coreProperties>
</file>